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16" r:id="rId2"/>
    <p:sldId id="317" r:id="rId3"/>
    <p:sldId id="329" r:id="rId4"/>
    <p:sldId id="318" r:id="rId5"/>
    <p:sldId id="330" r:id="rId6"/>
    <p:sldId id="319" r:id="rId7"/>
    <p:sldId id="332" r:id="rId8"/>
    <p:sldId id="320" r:id="rId9"/>
    <p:sldId id="333" r:id="rId10"/>
    <p:sldId id="334" r:id="rId11"/>
    <p:sldId id="321" r:id="rId12"/>
    <p:sldId id="322" r:id="rId13"/>
    <p:sldId id="324" r:id="rId14"/>
    <p:sldId id="325" r:id="rId15"/>
    <p:sldId id="326" r:id="rId16"/>
    <p:sldId id="327" r:id="rId17"/>
    <p:sldId id="328" r:id="rId18"/>
    <p:sldId id="335" r:id="rId19"/>
  </p:sldIdLst>
  <p:sldSz cx="12192000" cy="6858000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E6695E-E9AD-449A-9D47-DCD1FB0163B2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9F501-559D-464B-B428-69C33ED03D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5806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F501-559D-464B-B428-69C33ED03DB1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345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2772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9393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549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5181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406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279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9272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377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492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5221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44414-250F-4B02-ABE6-93E100531AA3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1821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44414-250F-4B02-ABE6-93E100531AA3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8BFA8-5323-4700-A3A5-30007D371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2780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1691640"/>
            <a:ext cx="10515600" cy="2394777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ar-MA" sz="5400" b="1" dirty="0"/>
              <a:t>تفريغ وحدات النظام القديم في النظام الجديد</a:t>
            </a:r>
            <a:br>
              <a:rPr lang="ar-MA" sz="5400" b="1" dirty="0"/>
            </a:br>
            <a:r>
              <a:rPr lang="ar-MA" sz="5400" b="1" dirty="0"/>
              <a:t>للفصل </a:t>
            </a:r>
            <a:r>
              <a:rPr lang="ar-MA" sz="5400" b="1" dirty="0" smtClean="0"/>
              <a:t>السادس </a:t>
            </a:r>
            <a:r>
              <a:rPr lang="ar-MA" sz="5400" b="1" dirty="0"/>
              <a:t>من سلك الإجازة</a:t>
            </a:r>
            <a:br>
              <a:rPr lang="ar-MA" sz="5400" b="1" dirty="0"/>
            </a:br>
            <a:r>
              <a:rPr lang="ar-MA" sz="5400" b="1" dirty="0"/>
              <a:t>السنة الجامعية </a:t>
            </a:r>
            <a:r>
              <a:rPr lang="ar-MA" sz="5400" b="1" dirty="0" smtClean="0"/>
              <a:t>2026/2026</a:t>
            </a:r>
            <a:endParaRPr lang="fr-FR" sz="5400" b="1" dirty="0"/>
          </a:p>
        </p:txBody>
      </p:sp>
    </p:spTree>
    <p:extLst>
      <p:ext uri="{BB962C8B-B14F-4D97-AF65-F5344CB8AC3E}">
        <p14:creationId xmlns:p14="http://schemas.microsoft.com/office/powerpoint/2010/main" val="1868453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F52FE7D0-6954-AFCD-BE88-0305FF61E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="" xmlns:a16="http://schemas.microsoft.com/office/drawing/2014/main" id="{B6323F0C-98DF-E186-B6CF-847D6D59E5F8}"/>
              </a:ext>
            </a:extLst>
          </p:cNvPr>
          <p:cNvSpPr txBox="1">
            <a:spLocks/>
          </p:cNvSpPr>
          <p:nvPr/>
        </p:nvSpPr>
        <p:spPr>
          <a:xfrm>
            <a:off x="1506747" y="438912"/>
            <a:ext cx="9144000" cy="96719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الدراسات الإسلامية</a:t>
            </a:r>
            <a:endParaRPr lang="fr-FR" b="1" dirty="0"/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84D8B5B7-D934-9AD9-CF27-AE0FBCE4765B}"/>
              </a:ext>
            </a:extLst>
          </p:cNvPr>
          <p:cNvSpPr txBox="1"/>
          <p:nvPr/>
        </p:nvSpPr>
        <p:spPr>
          <a:xfrm>
            <a:off x="1762549" y="1828300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F0E92646-DBFC-6B41-C5BC-A2DF5F1130CB}"/>
              </a:ext>
            </a:extLst>
          </p:cNvPr>
          <p:cNvSpPr txBox="1"/>
          <p:nvPr/>
        </p:nvSpPr>
        <p:spPr>
          <a:xfrm>
            <a:off x="7450117" y="1889855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="" xmlns:a16="http://schemas.microsoft.com/office/drawing/2014/main" id="{D70F6D80-07DD-5BBA-3B41-1D3542445C73}"/>
              </a:ext>
            </a:extLst>
          </p:cNvPr>
          <p:cNvSpPr txBox="1"/>
          <p:nvPr/>
        </p:nvSpPr>
        <p:spPr>
          <a:xfrm>
            <a:off x="4516016" y="1450211"/>
            <a:ext cx="34336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rtl="1" fontAlgn="b">
              <a:buNone/>
            </a:pPr>
            <a:r>
              <a:rPr lang="ar-MA" sz="2000" b="1" dirty="0">
                <a:solidFill>
                  <a:schemeClr val="accent1"/>
                </a:solidFill>
              </a:rPr>
              <a:t>الفصل </a:t>
            </a:r>
            <a:r>
              <a:rPr lang="ar-MA" sz="2000" b="1" dirty="0" smtClean="0">
                <a:solidFill>
                  <a:schemeClr val="accent1"/>
                </a:solidFill>
              </a:rPr>
              <a:t>السادس </a:t>
            </a:r>
            <a:r>
              <a:rPr lang="ar-MA" sz="2000" b="1" dirty="0">
                <a:solidFill>
                  <a:schemeClr val="accent1"/>
                </a:solidFill>
              </a:rPr>
              <a:t>القرآن و الحديث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913190"/>
              </p:ext>
            </p:extLst>
          </p:nvPr>
        </p:nvGraphicFramePr>
        <p:xfrm>
          <a:off x="1348965" y="2289967"/>
          <a:ext cx="9415604" cy="37232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1226"/>
                <a:gridCol w="2935862"/>
                <a:gridCol w="1077062"/>
                <a:gridCol w="1077062"/>
                <a:gridCol w="3474392"/>
              </a:tblGrid>
              <a:tr h="45323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LLIS5105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Diligence objective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LFIS3604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Semestre 6 Etudes islamiques Coran et le Hadith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54500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LLIS6105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bibliothèque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LFIS3614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1400" u="none" strike="noStrike">
                          <a:effectLst/>
                        </a:rPr>
                        <a:t>Ikhtilaf Al Qiraat Al Quraaniya</a:t>
                      </a:r>
                      <a:endParaRPr lang="nl-N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4500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LLIS6405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Méthodes érudits hadith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LFIS3624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Madar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riwayat</a:t>
                      </a:r>
                      <a:r>
                        <a:rPr lang="fr-FR" sz="1400" u="none" strike="noStrike" dirty="0">
                          <a:effectLst/>
                        </a:rPr>
                        <a:t> Al Hadith </a:t>
                      </a:r>
                      <a:r>
                        <a:rPr lang="fr-FR" sz="1400" u="none" strike="noStrike" dirty="0" err="1">
                          <a:effectLst/>
                        </a:rPr>
                        <a:t>wa</a:t>
                      </a:r>
                      <a:r>
                        <a:rPr lang="fr-FR" sz="1400" u="none" strike="noStrike" dirty="0">
                          <a:effectLst/>
                        </a:rPr>
                        <a:t> 3ilm </a:t>
                      </a:r>
                      <a:r>
                        <a:rPr lang="fr-FR" sz="1400" u="none" strike="noStrike" dirty="0" err="1">
                          <a:effectLst/>
                        </a:rPr>
                        <a:t>Arrijal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4500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LLIS6205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Appro</a:t>
                      </a:r>
                      <a:r>
                        <a:rPr lang="fr-FR" sz="1400" u="none" strike="noStrike" dirty="0">
                          <a:effectLst/>
                        </a:rPr>
                        <a:t> fondamentalistes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LFIS3634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Athar Al Qiraat Al Quraaniya fi Attafssir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4500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LLIS6305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Métcontroverse</a:t>
                      </a:r>
                      <a:r>
                        <a:rPr lang="fr-FR" sz="1400" u="none" strike="noStrike" dirty="0">
                          <a:effectLst/>
                        </a:rPr>
                        <a:t> débat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LFIS3644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Asbab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Ikhtilaf</a:t>
                      </a:r>
                      <a:r>
                        <a:rPr lang="fr-FR" sz="1400" u="none" strike="noStrike" dirty="0">
                          <a:effectLst/>
                        </a:rPr>
                        <a:t> Al </a:t>
                      </a:r>
                      <a:r>
                        <a:rPr lang="fr-FR" sz="1400" u="none" strike="noStrike" dirty="0" err="1">
                          <a:effectLst/>
                        </a:rPr>
                        <a:t>Mouhaddithin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4500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LLIS6105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Bibliothèq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sc</a:t>
                      </a:r>
                      <a:r>
                        <a:rPr lang="fr-FR" sz="1400" u="none" strike="noStrike" dirty="0">
                          <a:effectLst/>
                        </a:rPr>
                        <a:t> information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LFIS3654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PFE1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4500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LLIS6505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Méth intégrat connaiss sc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LFIS3664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PFE2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87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402336"/>
            <a:ext cx="9144000" cy="100377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اللغة الألمانية وآدابها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671109" y="1781526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258093" y="1812303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234287" y="1490283"/>
            <a:ext cx="215798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744654"/>
              </p:ext>
            </p:extLst>
          </p:nvPr>
        </p:nvGraphicFramePr>
        <p:xfrm>
          <a:off x="688063" y="2372008"/>
          <a:ext cx="10719302" cy="38386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9087"/>
                <a:gridCol w="3342367"/>
                <a:gridCol w="1226193"/>
                <a:gridCol w="1226193"/>
                <a:gridCol w="3955462"/>
              </a:tblGrid>
              <a:tr h="57166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LLDS6005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SEM 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LFAL3604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Semestre 6 Etudes Allemandes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51734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LLDS6205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Interkulturelle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Literatur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LFAL3614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Gegenwartsliteratur 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1734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LLDS6105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Deutscher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Orientalismus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LFAL3624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Ubersetzung</a:t>
                      </a:r>
                      <a:r>
                        <a:rPr lang="fr-FR" sz="1400" u="none" strike="noStrike" dirty="0">
                          <a:effectLst/>
                        </a:rPr>
                        <a:t> 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1734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LLDS6305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Marokkanistik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LFAL3634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Gegenwartsgesellschaft</a:t>
                      </a:r>
                      <a:r>
                        <a:rPr lang="fr-FR" sz="1400" u="none" strike="noStrike" dirty="0">
                          <a:effectLst/>
                        </a:rPr>
                        <a:t> 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1734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LLDS6505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Textlinguistik und Textproduktion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LFAL3644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Linguistik</a:t>
                      </a:r>
                      <a:r>
                        <a:rPr lang="fr-FR" sz="1400" u="none" strike="noStrike" dirty="0">
                          <a:effectLst/>
                        </a:rPr>
                        <a:t> 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600116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LLDS6405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Produktive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Rezeption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von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Medienangeboten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LFAL3654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 dirty="0">
                          <a:effectLst/>
                        </a:rPr>
                        <a:t>Einführung in die Medienwissenschaft 2</a:t>
                      </a:r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9752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LLDS6305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Marokkanistik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LFAL3664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PFE2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921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429768"/>
            <a:ext cx="9144000" cy="9763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اللغة الإسبانية وآدابها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899709" y="1682945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398557" y="1682945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319401" y="1438822"/>
            <a:ext cx="170078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9372787"/>
              </p:ext>
            </p:extLst>
          </p:nvPr>
        </p:nvGraphicFramePr>
        <p:xfrm>
          <a:off x="1506747" y="2144609"/>
          <a:ext cx="9312144" cy="39302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1873"/>
                <a:gridCol w="2903602"/>
                <a:gridCol w="1065227"/>
                <a:gridCol w="1065227"/>
                <a:gridCol w="3436215"/>
              </a:tblGrid>
              <a:tr h="65291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LLEH6005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SEM 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LFHL3604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>
                          <a:effectLst/>
                        </a:rPr>
                        <a:t>Semestre 6 Lengua, Literatura y Cultura hispánicas  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53091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LLEH6405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Temas</a:t>
                      </a:r>
                      <a:r>
                        <a:rPr lang="fr-FR" sz="1400" u="none" strike="noStrike" dirty="0">
                          <a:effectLst/>
                        </a:rPr>
                        <a:t> de </a:t>
                      </a:r>
                      <a:r>
                        <a:rPr lang="fr-FR" sz="1400" u="none" strike="noStrike" dirty="0" err="1">
                          <a:effectLst/>
                        </a:rPr>
                        <a:t>Lingü</a:t>
                      </a:r>
                      <a:r>
                        <a:rPr lang="ar-MA" sz="1400" u="none" strike="noStrike" dirty="0">
                          <a:effectLst/>
                        </a:rPr>
                        <a:t>ي</a:t>
                      </a:r>
                      <a:r>
                        <a:rPr lang="fr-FR" sz="1400" u="none" strike="noStrike" dirty="0" err="1">
                          <a:effectLst/>
                        </a:rPr>
                        <a:t>stica</a:t>
                      </a:r>
                      <a:r>
                        <a:rPr lang="fr-FR" sz="1400" u="none" strike="noStrike" dirty="0">
                          <a:effectLst/>
                        </a:rPr>
                        <a:t> II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LFHL3614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Temas de Lingüística II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3091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LLEH6105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Narrativa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Hispanoamericana</a:t>
                      </a:r>
                      <a:r>
                        <a:rPr lang="fr-FR" sz="1400" u="none" strike="noStrike" dirty="0">
                          <a:effectLst/>
                        </a:rPr>
                        <a:t> II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LFHL3624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Narrativa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hispanoamericana</a:t>
                      </a:r>
                      <a:r>
                        <a:rPr lang="fr-FR" sz="1400" u="none" strike="noStrike" dirty="0">
                          <a:effectLst/>
                        </a:rPr>
                        <a:t> II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3091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LLEH6105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Narrativa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Hispanoamericana</a:t>
                      </a:r>
                      <a:r>
                        <a:rPr lang="fr-FR" sz="1400" u="none" strike="noStrike" dirty="0">
                          <a:effectLst/>
                        </a:rPr>
                        <a:t> II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LFHL3634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Narrativa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española</a:t>
                      </a:r>
                      <a:r>
                        <a:rPr lang="fr-FR" sz="1400" u="none" strike="noStrike" dirty="0">
                          <a:effectLst/>
                        </a:rPr>
                        <a:t> II </a:t>
                      </a:r>
                      <a:endParaRPr lang="fr-FR" sz="14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3091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LLEH6305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Teatro Hispanoamericano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LFHL3644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Teatro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hispanoamericano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3091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LLEH6205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Poes</a:t>
                      </a:r>
                      <a:r>
                        <a:rPr lang="ar-MA" sz="1400" u="none" strike="noStrike">
                          <a:effectLst/>
                        </a:rPr>
                        <a:t>ي</a:t>
                      </a:r>
                      <a:r>
                        <a:rPr lang="fr-FR" sz="1400" u="none" strike="noStrike">
                          <a:effectLst/>
                        </a:rPr>
                        <a:t>a Espaٌola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LFHL3654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Poesía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española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62278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LLEH6505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Traducciَn Simutl</a:t>
                      </a:r>
                      <a:r>
                        <a:rPr lang="ar-MA" sz="1400" u="none" strike="noStrike">
                          <a:effectLst/>
                        </a:rPr>
                        <a:t>ل</a:t>
                      </a:r>
                      <a:r>
                        <a:rPr lang="fr-FR" sz="1400" u="none" strike="noStrike">
                          <a:effectLst/>
                        </a:rPr>
                        <a:t>nea y Consecutiva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LFHL3664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400" u="none" strike="noStrike" dirty="0">
                          <a:effectLst/>
                        </a:rPr>
                        <a:t>Seminarios y Proyecto de Fin de Estudios PFE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78723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384048"/>
            <a:ext cx="9144000" cy="10220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التاريخ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278881" y="1670229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384269" y="1731784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226285" y="1439790"/>
            <a:ext cx="215798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544835"/>
              </p:ext>
            </p:extLst>
          </p:nvPr>
        </p:nvGraphicFramePr>
        <p:xfrm>
          <a:off x="1506747" y="2131893"/>
          <a:ext cx="9212556" cy="42577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2870"/>
                <a:gridCol w="3210157"/>
                <a:gridCol w="716227"/>
                <a:gridCol w="850023"/>
                <a:gridCol w="3603279"/>
              </a:tblGrid>
              <a:tr h="64752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LLHI6005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u="none" strike="noStrike">
                          <a:effectLst/>
                        </a:rPr>
                        <a:t>السداسي 6 المغرب ومحيطه الدولي: تاريخ وتراث</a:t>
                      </a:r>
                      <a:endParaRPr lang="ar-MA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LFHC3604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Semestre 6 Histoire et Civilisation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52512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LLHI6405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u="none" strike="noStrike" dirty="0">
                          <a:effectLst/>
                        </a:rPr>
                        <a:t>تاريخ الفنون والعمارة في العالم المتوسطي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LFHC3614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Histoire religieuse et sociale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2512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LLHI6305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u="none" strike="noStrike" dirty="0">
                          <a:effectLst/>
                        </a:rPr>
                        <a:t>المغرب والعالم </a:t>
                      </a:r>
                      <a:r>
                        <a:rPr lang="ar-MA" sz="1400" u="none" strike="noStrike" dirty="0" err="1">
                          <a:effectLst/>
                        </a:rPr>
                        <a:t>الإيبيري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LFHC3624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Le Maroc et l’Union européenne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2512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LLHI6105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u="none" strike="noStrike" dirty="0">
                          <a:effectLst/>
                        </a:rPr>
                        <a:t>التاريخ والأرشفة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LFHC3634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Questions historiques sous la globalisation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984606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LLHI6205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u="none" strike="noStrike" dirty="0">
                          <a:effectLst/>
                        </a:rPr>
                        <a:t>المغرب وإفريقيا خلال القرنين 19 و20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LFHC3644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L'Afrique : la colonisation et les mouvements de libération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2512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LLHI6505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u="none" strike="noStrike">
                          <a:effectLst/>
                        </a:rPr>
                        <a:t>منهجية البحث التاريخي</a:t>
                      </a:r>
                      <a:endParaRPr lang="ar-MA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LFHC3654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PFE1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2512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LLHI6505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u="none" strike="noStrike">
                          <a:effectLst/>
                        </a:rPr>
                        <a:t>منهجية البحث التاريخي</a:t>
                      </a:r>
                      <a:endParaRPr lang="ar-MA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LFHC3664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PFE2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560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384048"/>
            <a:ext cx="9144000" cy="102205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الجغرافيا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625389" y="1670229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384269" y="1731784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226285" y="1464689"/>
            <a:ext cx="215798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940910"/>
              </p:ext>
            </p:extLst>
          </p:nvPr>
        </p:nvGraphicFramePr>
        <p:xfrm>
          <a:off x="1506745" y="2131893"/>
          <a:ext cx="9294038" cy="45767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0236"/>
                <a:gridCol w="2897956"/>
                <a:gridCol w="1063156"/>
                <a:gridCol w="1063156"/>
                <a:gridCol w="3429534"/>
              </a:tblGrid>
              <a:tr h="84942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LLGE6005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SEMESTRE 6 Géographie, Aménagement et Développement Durable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LFGE3604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Semestre 6 Géographie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67192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LLGE6405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Ecosystème littoral (morphologie et dynamique)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LFGE3614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Espace côtier-de la </a:t>
                      </a:r>
                      <a:r>
                        <a:rPr lang="fr-FR" sz="1400" u="none" strike="noStrike" dirty="0" err="1">
                          <a:effectLst/>
                        </a:rPr>
                        <a:t>morphodynamique</a:t>
                      </a:r>
                      <a:r>
                        <a:rPr lang="fr-FR" sz="1400" u="none" strike="noStrike" dirty="0">
                          <a:effectLst/>
                        </a:rPr>
                        <a:t> à l’aménagement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67192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LLGE6205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Changements climatiques généraux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LFGE3624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Dynamique de la surface-Climatologie du Maroc et Hydrologie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67192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LLGE6305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Dynamique environnementale des milieux naturels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LFGE3634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Aménagement et développement du milieu rural local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67192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LLGE6405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Ecosystème littoral (morphologie et dynamique)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LFGE3644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La ville et l’organisation de l’espace local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67192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LLGE6105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Outils de recherche en géographie 2 : photographies aérienne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LFGE3654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Expression graphique- cartographie assistée par ordinateur2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6765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LLGE6505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Stage sur le terrain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LFGE3664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PFE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3047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320040"/>
            <a:ext cx="9144000" cy="108606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الفلسفة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623068" y="1665779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320261" y="1769946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162277" y="1403360"/>
            <a:ext cx="215798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786057"/>
              </p:ext>
            </p:extLst>
          </p:nvPr>
        </p:nvGraphicFramePr>
        <p:xfrm>
          <a:off x="1439502" y="2127444"/>
          <a:ext cx="9325068" cy="43010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3041"/>
                <a:gridCol w="3240071"/>
                <a:gridCol w="734266"/>
                <a:gridCol w="1066705"/>
                <a:gridCol w="3440985"/>
              </a:tblGrid>
              <a:tr h="58633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LLPH6005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u="none" strike="noStrike">
                          <a:effectLst/>
                        </a:rPr>
                        <a:t>السداسي 6 الفلسفة</a:t>
                      </a:r>
                      <a:endParaRPr lang="ar-MA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LFPH3604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Semestre 6 Philosophie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58633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LLPH6105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u="none" strike="noStrike" dirty="0">
                          <a:effectLst/>
                        </a:rPr>
                        <a:t>الحجاج والتواصل الخطابي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LFPH3614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Epistémologie et philosophie des sciences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78299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LLPH6205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u="none" strike="noStrike" dirty="0">
                          <a:effectLst/>
                        </a:rPr>
                        <a:t>الفلسفة </a:t>
                      </a:r>
                      <a:r>
                        <a:rPr lang="ar-MA" sz="1400" u="none" strike="noStrike" dirty="0" err="1">
                          <a:effectLst/>
                        </a:rPr>
                        <a:t>والديداكتيك</a:t>
                      </a:r>
                      <a:r>
                        <a:rPr lang="ar-MA" sz="1400" u="none" strike="noStrike" dirty="0">
                          <a:effectLst/>
                        </a:rPr>
                        <a:t> والإنشاء الفلسفي</a:t>
                      </a:r>
                      <a:endParaRPr lang="ar-M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LFPH3624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La philosophie analytique et la pensée critique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8633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LLPH6305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u="none" strike="noStrike">
                          <a:effectLst/>
                        </a:rPr>
                        <a:t>الفلسفة وقضايا التصوف</a:t>
                      </a:r>
                      <a:endParaRPr lang="ar-MA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LFPH3634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La philosophie et la culture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8633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LLPH6405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u="none" strike="noStrike">
                          <a:effectLst/>
                        </a:rPr>
                        <a:t>فلسفة الأدب</a:t>
                      </a:r>
                      <a:endParaRPr lang="ar-MA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LFPH3644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La philosophie et l’histoire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8633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LLPH6505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u="none" strike="noStrike">
                          <a:effectLst/>
                        </a:rPr>
                        <a:t>مباحث فلسفية</a:t>
                      </a:r>
                      <a:endParaRPr lang="ar-MA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LFPH3654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La philosophie de l éducation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8633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LLPH6505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MA" sz="1400" u="none" strike="noStrike">
                          <a:effectLst/>
                        </a:rPr>
                        <a:t>مباحث فلسفية</a:t>
                      </a:r>
                      <a:endParaRPr lang="ar-MA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LFPH3664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PFE2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51465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393192"/>
            <a:ext cx="9144000" cy="10129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علم الاجتماع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362622" y="1850212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109949" y="1839506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495544" y="1581912"/>
            <a:ext cx="215798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6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630623"/>
              </p:ext>
            </p:extLst>
          </p:nvPr>
        </p:nvGraphicFramePr>
        <p:xfrm>
          <a:off x="1362621" y="2239617"/>
          <a:ext cx="9365735" cy="44508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6717"/>
                <a:gridCol w="2920312"/>
                <a:gridCol w="1071358"/>
                <a:gridCol w="1071358"/>
                <a:gridCol w="3455990"/>
              </a:tblGrid>
              <a:tr h="63584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LLSC6005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sem 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LFSC3604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Semestre 6 Sociologie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63584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LLSC6505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Sociologie de l’alimentation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LFSC3614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Genre social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63584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LLSC6405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Gestion de la paix et la tolérance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LFSC3624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Gouvernance et gestion urbaine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63584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LLSC6205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Droit et citoyenneté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LFSC3634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La dynamique de la société civile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63584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LLSC6305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Droit et citoyenneté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LFSC3644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Anthropologie urbaine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63584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LLSC6405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Gestion de la paix et la tolérance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LFSC3654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La dynamique de l’immigration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63584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LLSC6105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Recherche sur le terrain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LFSC3664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PFE2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9658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338328"/>
            <a:ext cx="9144000" cy="106777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علم النفس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417963" y="1717289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100805" y="1748066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404048" y="1461168"/>
            <a:ext cx="36762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6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Psychologie Clinique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315983"/>
              </p:ext>
            </p:extLst>
          </p:nvPr>
        </p:nvGraphicFramePr>
        <p:xfrm>
          <a:off x="1417963" y="2148178"/>
          <a:ext cx="9346607" cy="47328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4988"/>
                <a:gridCol w="2914348"/>
                <a:gridCol w="1069169"/>
                <a:gridCol w="1069169"/>
                <a:gridCol w="3448933"/>
              </a:tblGrid>
              <a:tr h="430016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LLPS6005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SEM 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LFSG3604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Semestre 6 Psychologie </a:t>
                      </a:r>
                      <a:r>
                        <a:rPr lang="fr-FR" sz="1400" u="none" strike="noStrike" dirty="0" err="1">
                          <a:effectLst/>
                        </a:rPr>
                        <a:t>Psychologie</a:t>
                      </a:r>
                      <a:r>
                        <a:rPr lang="fr-FR" sz="1400" u="none" strike="noStrike" dirty="0">
                          <a:effectLst/>
                        </a:rPr>
                        <a:t> Clinique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430016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LLPS6105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u="none" strike="noStrike" dirty="0" smtClean="0">
                          <a:effectLst/>
                        </a:rPr>
                        <a:t>SPSYCHOLOGIE DU TRAVAIL ET DES ORGANISATIONS</a:t>
                      </a:r>
                      <a:endParaRPr lang="fr-FR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LFSG3614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Délinquance et conduites adductives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80628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LLPS6205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EXAMEN PSYCHOLOGIQUE ET </a:t>
                      </a:r>
                      <a:r>
                        <a:rPr lang="ar-MA" sz="1400" u="none" strike="noStrike" dirty="0">
                          <a:effectLst/>
                        </a:rPr>
                        <a:t>ة</a:t>
                      </a:r>
                      <a:r>
                        <a:rPr lang="fr-FR" sz="1400" u="none" strike="noStrike" dirty="0">
                          <a:effectLst/>
                        </a:rPr>
                        <a:t>TUDES DE CAS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LFSG3624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Fondements théoriques et pratiques de méthode-psy. clinique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80628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LLPS6205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EXAMEN PSYCHOLOGIQUE ET </a:t>
                      </a:r>
                      <a:r>
                        <a:rPr lang="ar-MA" sz="1400" u="none" strike="noStrike" dirty="0">
                          <a:effectLst/>
                        </a:rPr>
                        <a:t>ة</a:t>
                      </a:r>
                      <a:r>
                        <a:rPr lang="fr-FR" sz="1400" u="none" strike="noStrike" dirty="0">
                          <a:effectLst/>
                        </a:rPr>
                        <a:t>TUDES DE CAS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LFSG3634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Bilan psychologique et étude de cas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80628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LLPS6305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smtClean="0">
                          <a:effectLst/>
                        </a:rPr>
                        <a:t>APPROCHES PSYCHOTHERAPIQUE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LFSG3644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Les approches thérapeutiques 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80628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LLPS6405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Relations Intergroupes et Gestion de la diversité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LFSG3654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stage pratique 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30016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LLPS6505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STAGE PROFESSIONNEL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LFSG3664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Projet de fin d'étude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364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435D1623-D89C-33A7-8CAC-A8541AA05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="" xmlns:a16="http://schemas.microsoft.com/office/drawing/2014/main" id="{D1F72E30-1B95-10F6-499C-8CBAD3D583ED}"/>
              </a:ext>
            </a:extLst>
          </p:cNvPr>
          <p:cNvSpPr txBox="1">
            <a:spLocks/>
          </p:cNvSpPr>
          <p:nvPr/>
        </p:nvSpPr>
        <p:spPr>
          <a:xfrm>
            <a:off x="1506747" y="338328"/>
            <a:ext cx="9144000" cy="106777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علم النفس</a:t>
            </a:r>
            <a:endParaRPr lang="fr-FR" b="1" dirty="0"/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F12C0A10-5CC9-605E-8507-2B756AFCEA6F}"/>
              </a:ext>
            </a:extLst>
          </p:cNvPr>
          <p:cNvSpPr txBox="1"/>
          <p:nvPr/>
        </p:nvSpPr>
        <p:spPr>
          <a:xfrm>
            <a:off x="1417963" y="1717289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058DCD53-4E0A-EA20-758F-80750D20140C}"/>
              </a:ext>
            </a:extLst>
          </p:cNvPr>
          <p:cNvSpPr txBox="1"/>
          <p:nvPr/>
        </p:nvSpPr>
        <p:spPr>
          <a:xfrm>
            <a:off x="7100805" y="1748066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="" xmlns:a16="http://schemas.microsoft.com/office/drawing/2014/main" id="{288F5A85-FC0F-6446-4F32-C280E7CA001A}"/>
              </a:ext>
            </a:extLst>
          </p:cNvPr>
          <p:cNvSpPr txBox="1"/>
          <p:nvPr/>
        </p:nvSpPr>
        <p:spPr>
          <a:xfrm>
            <a:off x="4404048" y="1461168"/>
            <a:ext cx="36762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6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Psychologie Sociale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073067"/>
              </p:ext>
            </p:extLst>
          </p:nvPr>
        </p:nvGraphicFramePr>
        <p:xfrm>
          <a:off x="1506747" y="2178953"/>
          <a:ext cx="9230662" cy="42441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4507"/>
                <a:gridCol w="3290001"/>
                <a:gridCol w="644100"/>
                <a:gridCol w="1055906"/>
                <a:gridCol w="3406148"/>
              </a:tblGrid>
              <a:tr h="43312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LLPS6005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 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LFSS3604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Semestre 6 Psychologie Sociale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71054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LLPS6405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Relations Intergroupes et Gestion de la diversité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LFSS3614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phénomènes de groupes et contextes sociaux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67901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LLPS6105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APPROCHES PSYCHOTHERAPIQUES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LFSS3624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la représentation sociale : approches et théories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74312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LLPS6305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PSYCHOLOGIE DU TRAVAIL ET DES ORGANISATIONS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LFSS3634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Psychologies des organisations 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81210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LLPS6205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EXAMEN PSYCHOLOGIQUE ET </a:t>
                      </a:r>
                      <a:r>
                        <a:rPr lang="ar-MA" sz="1400" u="none" strike="noStrike">
                          <a:effectLst/>
                        </a:rPr>
                        <a:t>ة</a:t>
                      </a:r>
                      <a:r>
                        <a:rPr lang="fr-FR" sz="1400" u="none" strike="noStrike">
                          <a:effectLst/>
                        </a:rPr>
                        <a:t>TUDES DE CAS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LFSS3644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La communication en psychologie sociale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43312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LLPS6505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STAGE PROFESSIONNEL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LFSS3654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stage pratique 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3312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LLPS6505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STAGE PROFESSIONNEL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LFSS3664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Projet de fin d’étude 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0381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1506747" y="429768"/>
            <a:ext cx="9144000" cy="9763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اللغة الإنجليزية وآدابها</a:t>
            </a:r>
            <a:endParaRPr lang="fr-FR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915237" y="1869172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843853" y="1882112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749283" y="1581912"/>
            <a:ext cx="358295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6 </a:t>
            </a:r>
            <a:r>
              <a:rPr lang="fr-FR" b="1" dirty="0" err="1">
                <a:solidFill>
                  <a:schemeClr val="accent1">
                    <a:lumMod val="75000"/>
                  </a:schemeClr>
                </a:solidFill>
              </a:rPr>
              <a:t>Linguistics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101677"/>
              </p:ext>
            </p:extLst>
          </p:nvPr>
        </p:nvGraphicFramePr>
        <p:xfrm>
          <a:off x="796706" y="2426330"/>
          <a:ext cx="9931648" cy="41102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7880"/>
                <a:gridCol w="3096769"/>
                <a:gridCol w="1136092"/>
                <a:gridCol w="1136092"/>
                <a:gridCol w="3664815"/>
              </a:tblGrid>
              <a:tr h="58718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LLEA6005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sem 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LFEL3604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Semester 6 English Studies linguistics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58718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LLEA6105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TRANSLATION 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LFEL3614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Translation 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8718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LLEA6205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PSYCHOLINGUISTICS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LFEL3624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Psycholinguistics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8718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LLEA6405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SYNTAX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LFEL3634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TEFL Methodolody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8718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LLEA6305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SEMANTICS AND PRAGMATICS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LFEL3644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Semantics</a:t>
                      </a:r>
                      <a:r>
                        <a:rPr lang="fr-FR" sz="1400" u="none" strike="noStrike" dirty="0">
                          <a:effectLst/>
                        </a:rPr>
                        <a:t> and </a:t>
                      </a:r>
                      <a:r>
                        <a:rPr lang="fr-FR" sz="1400" u="none" strike="noStrike" dirty="0" err="1">
                          <a:effectLst/>
                        </a:rPr>
                        <a:t>Pragmatics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8718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LLEA6205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PSYCHOLINGUISTICS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LFEL3654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General Linguistics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8718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LLEA6505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End of </a:t>
                      </a:r>
                      <a:r>
                        <a:rPr lang="fr-FR" sz="1400" u="none" strike="noStrike" dirty="0" err="1">
                          <a:effectLst/>
                        </a:rPr>
                        <a:t>Study</a:t>
                      </a:r>
                      <a:r>
                        <a:rPr lang="fr-FR" sz="1400" u="none" strike="noStrike" dirty="0">
                          <a:effectLst/>
                        </a:rPr>
                        <a:t> Project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LFEL3664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End-of-</a:t>
                      </a:r>
                      <a:r>
                        <a:rPr lang="fr-FR" sz="1400" u="none" strike="noStrike" dirty="0" err="1">
                          <a:effectLst/>
                        </a:rPr>
                        <a:t>Studies</a:t>
                      </a:r>
                      <a:r>
                        <a:rPr lang="fr-FR" sz="1400" u="none" strike="noStrike" dirty="0">
                          <a:effectLst/>
                        </a:rPr>
                        <a:t> Project 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6491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B49BDBB9-583E-A61C-AF61-F594E4F36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="" xmlns:a16="http://schemas.microsoft.com/office/drawing/2014/main" id="{4FBB66D4-E948-8E13-06E6-A51587C43102}"/>
              </a:ext>
            </a:extLst>
          </p:cNvPr>
          <p:cNvSpPr txBox="1">
            <a:spLocks/>
          </p:cNvSpPr>
          <p:nvPr/>
        </p:nvSpPr>
        <p:spPr>
          <a:xfrm>
            <a:off x="1506747" y="429768"/>
            <a:ext cx="9144000" cy="9763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اللغة الإنجليزية وآدابها</a:t>
            </a:r>
            <a:endParaRPr lang="fr-FR" b="1" dirty="0"/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15C3DA3F-35B3-B65C-E35E-24EE5F36B8EE}"/>
              </a:ext>
            </a:extLst>
          </p:cNvPr>
          <p:cNvSpPr txBox="1"/>
          <p:nvPr/>
        </p:nvSpPr>
        <p:spPr>
          <a:xfrm>
            <a:off x="1915237" y="1869172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="" xmlns:a16="http://schemas.microsoft.com/office/drawing/2014/main" id="{885A3DC9-25FA-4D96-B1AF-36076D11FF53}"/>
              </a:ext>
            </a:extLst>
          </p:cNvPr>
          <p:cNvSpPr txBox="1"/>
          <p:nvPr/>
        </p:nvSpPr>
        <p:spPr>
          <a:xfrm>
            <a:off x="6843853" y="1882112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="" xmlns:a16="http://schemas.microsoft.com/office/drawing/2014/main" id="{E6D0AFCD-4EAB-9145-FBAD-60C8DFF00767}"/>
              </a:ext>
            </a:extLst>
          </p:cNvPr>
          <p:cNvSpPr txBox="1"/>
          <p:nvPr/>
        </p:nvSpPr>
        <p:spPr>
          <a:xfrm>
            <a:off x="3564294" y="1525926"/>
            <a:ext cx="46653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solidFill>
                  <a:schemeClr val="accent1">
                    <a:lumMod val="75000"/>
                  </a:schemeClr>
                </a:solidFill>
              </a:rPr>
              <a:t>Semestre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6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Literary and Cultural Studies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49911"/>
              </p:ext>
            </p:extLst>
          </p:nvPr>
        </p:nvGraphicFramePr>
        <p:xfrm>
          <a:off x="1165508" y="2301078"/>
          <a:ext cx="9660046" cy="42543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3325"/>
                <a:gridCol w="3012081"/>
                <a:gridCol w="1105024"/>
                <a:gridCol w="1105024"/>
                <a:gridCol w="3564592"/>
              </a:tblGrid>
              <a:tr h="60776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LLEC6005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SEM 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LFEC3604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err="1">
                          <a:effectLst/>
                        </a:rPr>
                        <a:t>Semestre</a:t>
                      </a:r>
                      <a:r>
                        <a:rPr lang="en-US" sz="1400" u="none" strike="noStrike" dirty="0">
                          <a:effectLst/>
                        </a:rPr>
                        <a:t> 6 English Studies cultural Studies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60776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LLEC6105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TRANSLATION 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LFEC3614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Translation 2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60776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LLEC6405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LITERARY CRITICISM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LFEC3624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Stylistics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60776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LLEC6105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TRANSLATION 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LFEC3634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Popular Culture and Society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60776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LLEC6305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FILM AND LITERATURE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LFEC3644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Film and </a:t>
                      </a:r>
                      <a:r>
                        <a:rPr lang="fr-FR" sz="1400" u="none" strike="noStrike" dirty="0" err="1">
                          <a:effectLst/>
                        </a:rPr>
                        <a:t>Literature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60776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LLEC6205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CULTURAL REPRESENTATION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LFEC3654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Cultural Representation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60776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LLEC6505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End of </a:t>
                      </a:r>
                      <a:r>
                        <a:rPr lang="fr-FR" sz="1400" u="none" strike="noStrike" dirty="0" err="1">
                          <a:effectLst/>
                        </a:rPr>
                        <a:t>Studies</a:t>
                      </a:r>
                      <a:r>
                        <a:rPr lang="fr-FR" sz="1400" u="none" strike="noStrike" dirty="0">
                          <a:effectLst/>
                        </a:rPr>
                        <a:t> Project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LFEC3664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End-of-</a:t>
                      </a:r>
                      <a:r>
                        <a:rPr lang="fr-FR" sz="1400" u="none" strike="noStrike" dirty="0" err="1">
                          <a:effectLst/>
                        </a:rPr>
                        <a:t>Studies</a:t>
                      </a:r>
                      <a:r>
                        <a:rPr lang="fr-FR" sz="1400" u="none" strike="noStrike" dirty="0">
                          <a:effectLst/>
                        </a:rPr>
                        <a:t> Project 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1249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448056"/>
            <a:ext cx="9144000" cy="9580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اللغة الفرنسية وآدابها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998453" y="1805164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80853" y="1835941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573233" y="1490632"/>
            <a:ext cx="443243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6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Sciences du Langage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3949404"/>
              </p:ext>
            </p:extLst>
          </p:nvPr>
        </p:nvGraphicFramePr>
        <p:xfrm>
          <a:off x="1430447" y="2236051"/>
          <a:ext cx="9388445" cy="41305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7333"/>
                <a:gridCol w="4157523"/>
                <a:gridCol w="937333"/>
                <a:gridCol w="937333"/>
                <a:gridCol w="2418923"/>
              </a:tblGrid>
              <a:tr h="65200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LLFR6003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Semestre 6 Sciences du Langage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LFFS3604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Semestre 6 Etudes Françaises Sciences du </a:t>
                      </a:r>
                      <a:r>
                        <a:rPr lang="fr-FR" sz="1400" u="none" strike="noStrike" dirty="0" err="1">
                          <a:effectLst/>
                        </a:rPr>
                        <a:t>language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5059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LLFR6103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Approche par compétences langagières et médias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LFFS3614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Sémantique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059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LLFR6403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Syntaxe et Structures des Langues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LFFS3624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Syntaxe 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94870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LLFR6303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Mutations Socioculturelles et Marche Linguistique Au Maroc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LFFS3634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Ethnolinguistique/ Sociolinguistique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059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LLFR6503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Traitement Automatique De Langues et Veille Linguistique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LFFS3644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Pragmatique2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059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LLFR6203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Faits De Langues et Processus Phonologiques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LFFS3654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Lexique et culture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059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LLFR6103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Approche Par Compétences Langagières et Médias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LFFS3664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PFE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4638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34DB5E37-8B7C-9C9F-4E68-DA77982E3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="" xmlns:a16="http://schemas.microsoft.com/office/drawing/2014/main" id="{6A3226A8-05DE-4189-5C4F-3D53E1278D9C}"/>
              </a:ext>
            </a:extLst>
          </p:cNvPr>
          <p:cNvSpPr txBox="1">
            <a:spLocks/>
          </p:cNvSpPr>
          <p:nvPr/>
        </p:nvSpPr>
        <p:spPr>
          <a:xfrm>
            <a:off x="1506747" y="448056"/>
            <a:ext cx="9144000" cy="95805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اللغة الفرنسية وآدابها</a:t>
            </a:r>
            <a:endParaRPr lang="fr-FR" b="1" dirty="0"/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7AD0B235-6810-6ACA-0369-EDDC3E6D500F}"/>
              </a:ext>
            </a:extLst>
          </p:cNvPr>
          <p:cNvSpPr txBox="1"/>
          <p:nvPr/>
        </p:nvSpPr>
        <p:spPr>
          <a:xfrm>
            <a:off x="1998453" y="1805164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85DBD7E5-B8C6-8E89-2F5D-70A995D3AAFE}"/>
              </a:ext>
            </a:extLst>
          </p:cNvPr>
          <p:cNvSpPr txBox="1"/>
          <p:nvPr/>
        </p:nvSpPr>
        <p:spPr>
          <a:xfrm>
            <a:off x="6480853" y="1835941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="" xmlns:a16="http://schemas.microsoft.com/office/drawing/2014/main" id="{49DFD9B0-5383-6117-1F31-81912E55A2D9}"/>
              </a:ext>
            </a:extLst>
          </p:cNvPr>
          <p:cNvSpPr txBox="1"/>
          <p:nvPr/>
        </p:nvSpPr>
        <p:spPr>
          <a:xfrm>
            <a:off x="3573233" y="1490632"/>
            <a:ext cx="443243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SEMESTRE </a:t>
            </a:r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6 </a:t>
            </a:r>
            <a:r>
              <a:rPr lang="fr-FR" b="1" dirty="0">
                <a:solidFill>
                  <a:schemeClr val="accent1">
                    <a:lumMod val="75000"/>
                  </a:schemeClr>
                </a:solidFill>
              </a:rPr>
              <a:t>Littérature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68825"/>
              </p:ext>
            </p:extLst>
          </p:nvPr>
        </p:nvGraphicFramePr>
        <p:xfrm>
          <a:off x="1403287" y="2236049"/>
          <a:ext cx="9451817" cy="40470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4500"/>
                <a:gridCol w="2947154"/>
                <a:gridCol w="1081204"/>
                <a:gridCol w="1081204"/>
                <a:gridCol w="3487755"/>
              </a:tblGrid>
              <a:tr h="51636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LLFL6005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sem</a:t>
                      </a:r>
                      <a:r>
                        <a:rPr lang="fr-FR" sz="1400" u="none" strike="noStrike" dirty="0">
                          <a:effectLst/>
                        </a:rPr>
                        <a:t> 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LFFR3604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Semestre 6 Etudes Françaises Littérature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51636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LLFL6105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ARTS VISUELS AU MAROC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LFFR3614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Critique littéraire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67854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LLFL6305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WORLD LITERATURE AND TRANSLATION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LFFR3624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Le théâtre contemporain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9752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LLFL6305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WORLD LITERATURE AND TRANSLATION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LFFR3634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La poésie contemporaine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1636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LLFL6405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LITTERATURE ET MEDIATION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LFFR3644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Renouvellement des formes romanesques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1636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LLFL6505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LITTERATURES DECOLONIALES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LFFR3654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Littérature francophone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705545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LLFL6203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Culturelle 2 (Montage et Conception Projets Culturels)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LFFR3664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PFE</a:t>
                      </a: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875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466344"/>
            <a:ext cx="9144000" cy="9397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اللغة العربية وآدابها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695781" y="1750940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331245" y="1812495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879979" y="1440023"/>
            <a:ext cx="443204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rtl="1" fontAlgn="b">
              <a:buNone/>
            </a:pPr>
            <a:r>
              <a:rPr lang="ar-MA" sz="2000" b="1" dirty="0">
                <a:solidFill>
                  <a:schemeClr val="accent1"/>
                </a:solidFill>
              </a:rPr>
              <a:t>السداسي </a:t>
            </a:r>
            <a:r>
              <a:rPr lang="ar-MA" sz="2000" b="1" dirty="0" smtClean="0">
                <a:solidFill>
                  <a:schemeClr val="accent1"/>
                </a:solidFill>
              </a:rPr>
              <a:t>السادس </a:t>
            </a:r>
            <a:r>
              <a:rPr lang="ar-MA" sz="2000" b="1" dirty="0">
                <a:solidFill>
                  <a:schemeClr val="accent1"/>
                </a:solidFill>
              </a:rPr>
              <a:t>لغة ولسانيات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2975924"/>
              </p:ext>
            </p:extLst>
          </p:nvPr>
        </p:nvGraphicFramePr>
        <p:xfrm>
          <a:off x="1439501" y="2212607"/>
          <a:ext cx="9306961" cy="39026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1404"/>
                <a:gridCol w="3078746"/>
                <a:gridCol w="552262"/>
                <a:gridCol w="896293"/>
                <a:gridCol w="3938256"/>
              </a:tblGrid>
              <a:tr h="44005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LLAA6005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sem 6 AR linguistiques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LFAG3604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Semestre 6 Etudes Arabes: Langues et linguistique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4014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LLAA6505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Problématiques morphologies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LFAG3614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Problèmes et phénomènes morphologiques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75274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LLAA6405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Technique de grammaire </a:t>
                      </a:r>
                      <a:r>
                        <a:rPr lang="fr-FR" sz="1400" u="none" strike="noStrike" dirty="0" err="1">
                          <a:effectLst/>
                        </a:rPr>
                        <a:t>co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LFAG3624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Problèmes grammaticaux et syntaxiques (Grammaire phrastique)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75274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LLAA6105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La pragmatique ses enjeux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LFAG3634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Problèmes et phénomènes sémantiques et pragmatiques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75274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LLAA6305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Linguistique et sciences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LFAG3644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Linguistique comparée: Traduction des textes linguistiques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4014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LLAA6205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Linguistique appliquée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LFAG3654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Linguistique appliquée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146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LLAA6305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Linguistique et sciences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LFAG3664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Projet </a:t>
                      </a:r>
                      <a:r>
                        <a:rPr lang="fr-FR" sz="1400" u="none" strike="noStrike" dirty="0" err="1">
                          <a:effectLst/>
                        </a:rPr>
                        <a:t>tutoré</a:t>
                      </a:r>
                      <a:r>
                        <a:rPr lang="fr-FR" sz="1400" u="none" strike="noStrike" dirty="0">
                          <a:effectLst/>
                        </a:rPr>
                        <a:t> 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180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67C0BBB9-D5B6-389E-BA59-109B1CF25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="" xmlns:a16="http://schemas.microsoft.com/office/drawing/2014/main" id="{756469E5-243A-F0EB-C3B7-B3B6B63C61F2}"/>
              </a:ext>
            </a:extLst>
          </p:cNvPr>
          <p:cNvSpPr txBox="1">
            <a:spLocks/>
          </p:cNvSpPr>
          <p:nvPr/>
        </p:nvSpPr>
        <p:spPr>
          <a:xfrm>
            <a:off x="1506747" y="466344"/>
            <a:ext cx="9144000" cy="9397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اللغة العربية وآدابها</a:t>
            </a:r>
            <a:endParaRPr lang="fr-FR" b="1" dirty="0"/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4FC02188-3084-EB18-2E80-BDCBEFC6EB8E}"/>
              </a:ext>
            </a:extLst>
          </p:cNvPr>
          <p:cNvSpPr txBox="1"/>
          <p:nvPr/>
        </p:nvSpPr>
        <p:spPr>
          <a:xfrm>
            <a:off x="1695781" y="1750940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CB9C8689-2D7B-A325-DE03-460B7AEA69DC}"/>
              </a:ext>
            </a:extLst>
          </p:cNvPr>
          <p:cNvSpPr txBox="1"/>
          <p:nvPr/>
        </p:nvSpPr>
        <p:spPr>
          <a:xfrm>
            <a:off x="7331245" y="1812495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="" xmlns:a16="http://schemas.microsoft.com/office/drawing/2014/main" id="{9B8707DF-9629-7AFD-51F1-BCB08FC07E6E}"/>
              </a:ext>
            </a:extLst>
          </p:cNvPr>
          <p:cNvSpPr txBox="1"/>
          <p:nvPr/>
        </p:nvSpPr>
        <p:spPr>
          <a:xfrm>
            <a:off x="3879979" y="1440023"/>
            <a:ext cx="443204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rtl="1" fontAlgn="b">
              <a:buNone/>
            </a:pPr>
            <a:r>
              <a:rPr lang="ar-MA" sz="2000" b="1" dirty="0">
                <a:solidFill>
                  <a:schemeClr val="accent1"/>
                </a:solidFill>
              </a:rPr>
              <a:t>السداسي </a:t>
            </a:r>
            <a:r>
              <a:rPr lang="ar-MA" sz="2000" b="1" dirty="0" smtClean="0">
                <a:solidFill>
                  <a:schemeClr val="accent1"/>
                </a:solidFill>
              </a:rPr>
              <a:t>السادس </a:t>
            </a:r>
            <a:r>
              <a:rPr lang="ar-MA" sz="2000" b="1" dirty="0">
                <a:solidFill>
                  <a:schemeClr val="accent1"/>
                </a:solidFill>
              </a:rPr>
              <a:t>دراسات عربية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567551"/>
              </p:ext>
            </p:extLst>
          </p:nvPr>
        </p:nvGraphicFramePr>
        <p:xfrm>
          <a:off x="1321802" y="2212604"/>
          <a:ext cx="9560463" cy="39271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322"/>
                <a:gridCol w="2981029"/>
                <a:gridCol w="1093633"/>
                <a:gridCol w="1093633"/>
                <a:gridCol w="3527846"/>
              </a:tblGrid>
              <a:tr h="53988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LLAR6005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sem 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LFAR3604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Semestre 6 Etudes Arabes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68783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LLAR6205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Littérature technologie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LFAR3614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Poésie marocaine moderne et contemporaine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3988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LLAR6305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Littérature comparée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LFAR3624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La traduction littéraire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3988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LLAR6105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Littérature mondiale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LFAR3634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Narration marocaine moderne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3988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LLAR6305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Littérature comparée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LFAR3644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La littérature comparée 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3988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LLAR6405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Sémiotiq litt visuelle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LFAR3654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La sémiotique de l’image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39882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LLAR6505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Métiers d’art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LFAR3664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PFE2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0216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506747" y="438912"/>
            <a:ext cx="9144000" cy="96719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الدراسات الإسلامية</a:t>
            </a:r>
            <a:endParaRPr lang="fr-FR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762549" y="1828300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450117" y="1889855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516016" y="1450211"/>
            <a:ext cx="34336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rtl="1" fontAlgn="b">
              <a:buNone/>
            </a:pPr>
            <a:r>
              <a:rPr lang="ar-MA" sz="2000" b="1" dirty="0">
                <a:solidFill>
                  <a:schemeClr val="accent1"/>
                </a:solidFill>
              </a:rPr>
              <a:t>الفصل </a:t>
            </a:r>
            <a:r>
              <a:rPr lang="ar-MA" sz="2000" b="1" dirty="0" smtClean="0">
                <a:solidFill>
                  <a:schemeClr val="accent1"/>
                </a:solidFill>
              </a:rPr>
              <a:t>السادس </a:t>
            </a:r>
            <a:r>
              <a:rPr lang="ar-MA" sz="2000" b="1" dirty="0">
                <a:solidFill>
                  <a:schemeClr val="accent1"/>
                </a:solidFill>
              </a:rPr>
              <a:t>الفكر الإسلامي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077244"/>
              </p:ext>
            </p:extLst>
          </p:nvPr>
        </p:nvGraphicFramePr>
        <p:xfrm>
          <a:off x="1430449" y="2289964"/>
          <a:ext cx="9469922" cy="4001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6136"/>
                <a:gridCol w="2952799"/>
                <a:gridCol w="1083275"/>
                <a:gridCol w="1083275"/>
                <a:gridCol w="3494437"/>
              </a:tblGrid>
              <a:tr h="74294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LLIP6005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SEM 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LFIP3604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Semestre 6 Etudes islamiques pensée Islamiques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66090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LLIP6105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Oriental Sunna Prophète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LFIP3614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>
                          <a:effectLst/>
                        </a:rPr>
                        <a:t>Attakamul Al Maarifi bayna Al Ouloum Al islamia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82903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LLIP6205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Eco </a:t>
                      </a:r>
                      <a:r>
                        <a:rPr lang="fr-FR" sz="1400" u="none" strike="noStrike" dirty="0" err="1">
                          <a:effectLst/>
                        </a:rPr>
                        <a:t>islamiq</a:t>
                      </a:r>
                      <a:r>
                        <a:rPr lang="fr-FR" sz="1400" u="none" strike="noStrike" dirty="0">
                          <a:effectLst/>
                        </a:rPr>
                        <a:t> fin </a:t>
                      </a:r>
                      <a:r>
                        <a:rPr lang="fr-FR" sz="1400" u="none" strike="noStrike" dirty="0" err="1">
                          <a:effectLst/>
                        </a:rPr>
                        <a:t>particip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LFIP3624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>
                          <a:effectLst/>
                        </a:rPr>
                        <a:t>Al Fikr Al Islami Al Mouaassir wa Addawla Al Madaniya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442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LLIP6305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Dialog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civilis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coexist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LFIP3634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Mounadharat Al Adyane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42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LLIP6405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Prob doctrinaux contemp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LFIP3644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Oussoul</a:t>
                      </a:r>
                      <a:r>
                        <a:rPr lang="fr-FR" sz="1400" u="none" strike="noStrike" dirty="0">
                          <a:effectLst/>
                        </a:rPr>
                        <a:t> Al </a:t>
                      </a:r>
                      <a:r>
                        <a:rPr lang="fr-FR" sz="1400" u="none" strike="noStrike" dirty="0" err="1">
                          <a:effectLst/>
                        </a:rPr>
                        <a:t>Tarbiya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wa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Manahijiha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442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LLIP6505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métiers conseil familial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LFIP3654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PFE1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4215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LLIP6105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Oriental Sunna Prophète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LFIP3664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PFE2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0693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="" xmlns:a16="http://schemas.microsoft.com/office/drawing/2014/main" id="{3E4037C3-01F8-ECC7-6DAD-A5B558153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="" xmlns:a16="http://schemas.microsoft.com/office/drawing/2014/main" id="{98BA793D-C84B-633C-7CEF-277D769E04DC}"/>
              </a:ext>
            </a:extLst>
          </p:cNvPr>
          <p:cNvSpPr txBox="1">
            <a:spLocks/>
          </p:cNvSpPr>
          <p:nvPr/>
        </p:nvSpPr>
        <p:spPr>
          <a:xfrm>
            <a:off x="1506747" y="438912"/>
            <a:ext cx="9144000" cy="96719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MA" b="1" dirty="0"/>
              <a:t>شعبة الدراسات الإسلامية</a:t>
            </a:r>
            <a:endParaRPr lang="fr-FR" b="1" dirty="0"/>
          </a:p>
        </p:txBody>
      </p:sp>
      <p:sp>
        <p:nvSpPr>
          <p:cNvPr id="5" name="ZoneTexte 4">
            <a:extLst>
              <a:ext uri="{FF2B5EF4-FFF2-40B4-BE49-F238E27FC236}">
                <a16:creationId xmlns="" xmlns:a16="http://schemas.microsoft.com/office/drawing/2014/main" id="{1F0DE4DB-3156-0D6A-AEA8-97CB3FFAA795}"/>
              </a:ext>
            </a:extLst>
          </p:cNvPr>
          <p:cNvSpPr txBox="1"/>
          <p:nvPr/>
        </p:nvSpPr>
        <p:spPr>
          <a:xfrm>
            <a:off x="1762549" y="1828300"/>
            <a:ext cx="4080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الجديد </a:t>
            </a:r>
            <a:r>
              <a:rPr lang="ar-MA" sz="2400" b="1" dirty="0">
                <a:solidFill>
                  <a:srgbClr val="FF0000"/>
                </a:solidFill>
              </a:rPr>
              <a:t>المرادفة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="" xmlns:a16="http://schemas.microsoft.com/office/drawing/2014/main" id="{256AFA07-34D3-247B-4082-49DE162AE5C8}"/>
              </a:ext>
            </a:extLst>
          </p:cNvPr>
          <p:cNvSpPr txBox="1"/>
          <p:nvPr/>
        </p:nvSpPr>
        <p:spPr>
          <a:xfrm>
            <a:off x="7450117" y="1889855"/>
            <a:ext cx="4080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MA" sz="2000" b="1" dirty="0">
                <a:solidFill>
                  <a:srgbClr val="FF0000"/>
                </a:solidFill>
              </a:rPr>
              <a:t>وحدات النظام القديم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="" xmlns:a16="http://schemas.microsoft.com/office/drawing/2014/main" id="{9CCCA18C-620B-1B8B-EC4A-F50F247D14B7}"/>
              </a:ext>
            </a:extLst>
          </p:cNvPr>
          <p:cNvSpPr txBox="1"/>
          <p:nvPr/>
        </p:nvSpPr>
        <p:spPr>
          <a:xfrm>
            <a:off x="4516016" y="1450211"/>
            <a:ext cx="343366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 rtl="1" fontAlgn="b">
              <a:buNone/>
            </a:pPr>
            <a:r>
              <a:rPr lang="ar-MA" sz="2000" b="1" dirty="0">
                <a:solidFill>
                  <a:schemeClr val="accent1"/>
                </a:solidFill>
              </a:rPr>
              <a:t>الفصل </a:t>
            </a:r>
            <a:r>
              <a:rPr lang="ar-MA" sz="2000" b="1" dirty="0" smtClean="0">
                <a:solidFill>
                  <a:schemeClr val="accent1"/>
                </a:solidFill>
              </a:rPr>
              <a:t>السادس </a:t>
            </a:r>
            <a:r>
              <a:rPr lang="ar-MA" sz="2000" b="1" dirty="0">
                <a:solidFill>
                  <a:schemeClr val="accent1"/>
                </a:solidFill>
              </a:rPr>
              <a:t>الفقه وأصوله</a:t>
            </a: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4464916"/>
              </p:ext>
            </p:extLst>
          </p:nvPr>
        </p:nvGraphicFramePr>
        <p:xfrm>
          <a:off x="1330857" y="2289966"/>
          <a:ext cx="9488033" cy="40782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7774"/>
                <a:gridCol w="2958446"/>
                <a:gridCol w="1085347"/>
                <a:gridCol w="1085347"/>
                <a:gridCol w="3501119"/>
              </a:tblGrid>
              <a:tr h="556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LLIS6005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SEM 6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LFIF3604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Semestre 6 Etudes islamiques </a:t>
                      </a:r>
                      <a:r>
                        <a:rPr lang="fr-FR" sz="1400" u="none" strike="noStrike" dirty="0" err="1">
                          <a:effectLst/>
                        </a:rPr>
                        <a:t>Fiqh</a:t>
                      </a:r>
                      <a:r>
                        <a:rPr lang="fr-FR" sz="1400" u="none" strike="noStrike" dirty="0">
                          <a:effectLst/>
                        </a:rPr>
                        <a:t> et </a:t>
                      </a:r>
                      <a:r>
                        <a:rPr lang="fr-FR" sz="1400" u="none" strike="noStrike" dirty="0" err="1">
                          <a:effectLst/>
                        </a:rPr>
                        <a:t>ossol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  <a:tr h="556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LLIS6205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Appro</a:t>
                      </a:r>
                      <a:r>
                        <a:rPr lang="fr-FR" sz="1400" u="none" strike="noStrike" dirty="0">
                          <a:effectLst/>
                        </a:rPr>
                        <a:t> fondamentalistes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LFIF3614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Annawazil al Fiqhiya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56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LLIS6505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Méth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intégrat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connaiss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sc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LFIF3624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Al </a:t>
                      </a:r>
                      <a:r>
                        <a:rPr lang="fr-FR" sz="1400" u="none" strike="noStrike" dirty="0" err="1">
                          <a:effectLst/>
                        </a:rPr>
                        <a:t>Ijtihad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wa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Attaqlid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73928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LLIS6105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Bibliothèq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sc</a:t>
                      </a:r>
                      <a:r>
                        <a:rPr lang="fr-FR" sz="1400" u="none" strike="noStrike" dirty="0">
                          <a:effectLst/>
                        </a:rPr>
                        <a:t> information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LFIF3634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 err="1">
                          <a:effectLst/>
                        </a:rPr>
                        <a:t>Fiqh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Tawtiq</a:t>
                      </a:r>
                      <a:r>
                        <a:rPr lang="fr-FR" sz="1400" u="none" strike="noStrike" dirty="0">
                          <a:effectLst/>
                        </a:rPr>
                        <a:t> al </a:t>
                      </a:r>
                      <a:r>
                        <a:rPr lang="fr-FR" sz="1400" u="none" strike="noStrike" dirty="0" err="1">
                          <a:effectLst/>
                        </a:rPr>
                        <a:t>Ouqud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wa</a:t>
                      </a:r>
                      <a:r>
                        <a:rPr lang="fr-FR" sz="1400" u="none" strike="noStrike" dirty="0">
                          <a:effectLst/>
                        </a:rPr>
                        <a:t> Al </a:t>
                      </a:r>
                      <a:r>
                        <a:rPr lang="fr-FR" sz="1400" u="none" strike="noStrike" dirty="0" err="1">
                          <a:effectLst/>
                        </a:rPr>
                        <a:t>Mawarith</a:t>
                      </a:r>
                      <a:r>
                        <a:rPr lang="fr-FR" sz="1400" u="none" strike="noStrike" dirty="0">
                          <a:effectLst/>
                        </a:rPr>
                        <a:t> </a:t>
                      </a:r>
                      <a:r>
                        <a:rPr lang="fr-FR" sz="1400" u="none" strike="noStrike" dirty="0" err="1">
                          <a:effectLst/>
                        </a:rPr>
                        <a:t>wa</a:t>
                      </a:r>
                      <a:r>
                        <a:rPr lang="fr-FR" sz="1400" u="none" strike="noStrike" dirty="0">
                          <a:effectLst/>
                        </a:rPr>
                        <a:t> Al </a:t>
                      </a:r>
                      <a:r>
                        <a:rPr lang="fr-FR" sz="1400" u="none" strike="noStrike" dirty="0" err="1">
                          <a:effectLst/>
                        </a:rPr>
                        <a:t>Wassaya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56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LLIS6305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Métcontroverse débat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LFIF3644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>
                          <a:effectLst/>
                        </a:rPr>
                        <a:t>Attachrii Al Jinai Al Mouqaran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  <a:tr h="556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LLIS6105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Bibliothèq sc information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LFIF3654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PFE1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556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LLIS6405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Méthodes érudits hadith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>
                          <a:effectLst/>
                        </a:rPr>
                        <a:t>LFIF3664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u="none" strike="noStrike" dirty="0">
                          <a:effectLst/>
                        </a:rPr>
                        <a:t>PFE2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0040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3187</TotalTime>
  <Words>1355</Words>
  <Application>Microsoft Office PowerPoint</Application>
  <PresentationFormat>Grand écran</PresentationFormat>
  <Paragraphs>546</Paragraphs>
  <Slides>18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Thème Office</vt:lpstr>
      <vt:lpstr>تفريغ وحدات النظام القديم في النظام الجديد للفصل السادس من سلك الإجازة السنة الجامعية 2026/2026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شعبة الدراسات الإنجليزية</dc:title>
  <dc:creator>hp</dc:creator>
  <cp:lastModifiedBy>Dell</cp:lastModifiedBy>
  <cp:revision>456</cp:revision>
  <cp:lastPrinted>2023-10-23T12:12:27Z</cp:lastPrinted>
  <dcterms:created xsi:type="dcterms:W3CDTF">2023-10-02T11:42:52Z</dcterms:created>
  <dcterms:modified xsi:type="dcterms:W3CDTF">2026-03-04T15:01:32Z</dcterms:modified>
</cp:coreProperties>
</file>