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16" r:id="rId2"/>
    <p:sldId id="317" r:id="rId3"/>
    <p:sldId id="329" r:id="rId4"/>
    <p:sldId id="318" r:id="rId5"/>
    <p:sldId id="330" r:id="rId6"/>
    <p:sldId id="319" r:id="rId7"/>
    <p:sldId id="332" r:id="rId8"/>
    <p:sldId id="320" r:id="rId9"/>
    <p:sldId id="333" r:id="rId10"/>
    <p:sldId id="334" r:id="rId11"/>
    <p:sldId id="321" r:id="rId12"/>
    <p:sldId id="322" r:id="rId13"/>
    <p:sldId id="324" r:id="rId14"/>
    <p:sldId id="325" r:id="rId15"/>
    <p:sldId id="326" r:id="rId16"/>
    <p:sldId id="327" r:id="rId17"/>
    <p:sldId id="328" r:id="rId18"/>
    <p:sldId id="335" r:id="rId19"/>
  </p:sldIdLst>
  <p:sldSz cx="12192000" cy="6858000"/>
  <p:notesSz cx="6799263" cy="99298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ABFCF23-3B69-468F-B69F-88F6DE6A72F2}" styleName="Style moyen 1 - Accentuation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46" d="100"/>
          <a:sy n="46" d="100"/>
        </p:scale>
        <p:origin x="48" y="21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E44414-250F-4B02-ABE6-93E100531AA3}" type="datetimeFigureOut">
              <a:rPr lang="fr-FR" smtClean="0"/>
              <a:t>28/10/2025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38BFA8-5323-4700-A3A5-30007D3710D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727722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E44414-250F-4B02-ABE6-93E100531AA3}" type="datetimeFigureOut">
              <a:rPr lang="fr-FR" smtClean="0"/>
              <a:t>28/10/2025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38BFA8-5323-4700-A3A5-30007D3710D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893934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E44414-250F-4B02-ABE6-93E100531AA3}" type="datetimeFigureOut">
              <a:rPr lang="fr-FR" smtClean="0"/>
              <a:t>28/10/2025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38BFA8-5323-4700-A3A5-30007D3710D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554904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E44414-250F-4B02-ABE6-93E100531AA3}" type="datetimeFigureOut">
              <a:rPr lang="fr-FR" smtClean="0"/>
              <a:t>28/10/2025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38BFA8-5323-4700-A3A5-30007D3710D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951815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E44414-250F-4B02-ABE6-93E100531AA3}" type="datetimeFigureOut">
              <a:rPr lang="fr-FR" smtClean="0"/>
              <a:t>28/10/2025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38BFA8-5323-4700-A3A5-30007D3710D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084069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E44414-250F-4B02-ABE6-93E100531AA3}" type="datetimeFigureOut">
              <a:rPr lang="fr-FR" smtClean="0"/>
              <a:t>28/10/2025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38BFA8-5323-4700-A3A5-30007D3710D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652796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E44414-250F-4B02-ABE6-93E100531AA3}" type="datetimeFigureOut">
              <a:rPr lang="fr-FR" smtClean="0"/>
              <a:t>28/10/2025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38BFA8-5323-4700-A3A5-30007D3710D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092724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E44414-250F-4B02-ABE6-93E100531AA3}" type="datetimeFigureOut">
              <a:rPr lang="fr-FR" smtClean="0"/>
              <a:t>28/10/2025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38BFA8-5323-4700-A3A5-30007D3710D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563774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E44414-250F-4B02-ABE6-93E100531AA3}" type="datetimeFigureOut">
              <a:rPr lang="fr-FR" smtClean="0"/>
              <a:t>28/10/2025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38BFA8-5323-4700-A3A5-30007D3710D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549207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E44414-250F-4B02-ABE6-93E100531AA3}" type="datetimeFigureOut">
              <a:rPr lang="fr-FR" smtClean="0"/>
              <a:t>28/10/2025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38BFA8-5323-4700-A3A5-30007D3710D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652211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E44414-250F-4B02-ABE6-93E100531AA3}" type="datetimeFigureOut">
              <a:rPr lang="fr-FR" smtClean="0"/>
              <a:t>28/10/2025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38BFA8-5323-4700-A3A5-30007D3710D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018215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E44414-250F-4B02-ABE6-93E100531AA3}" type="datetimeFigureOut">
              <a:rPr lang="fr-FR" smtClean="0"/>
              <a:t>28/10/2025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38BFA8-5323-4700-A3A5-30007D3710D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427804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066800" y="1691640"/>
            <a:ext cx="10515600" cy="2394777"/>
          </a:xfrm>
          <a:ln>
            <a:solidFill>
              <a:schemeClr val="accent1"/>
            </a:solidFill>
          </a:ln>
        </p:spPr>
        <p:txBody>
          <a:bodyPr>
            <a:noAutofit/>
          </a:bodyPr>
          <a:lstStyle/>
          <a:p>
            <a:pPr algn="ctr"/>
            <a:r>
              <a:rPr lang="ar-MA" sz="5400" b="1" dirty="0"/>
              <a:t>تفريغ وحدات النظام القديم في النظام الجديد</a:t>
            </a:r>
            <a:br>
              <a:rPr lang="ar-MA" sz="5400" b="1" dirty="0"/>
            </a:br>
            <a:r>
              <a:rPr lang="ar-MA" sz="5400" b="1" dirty="0"/>
              <a:t>للفصل الخامس من سلك الإجازة</a:t>
            </a:r>
            <a:br>
              <a:rPr lang="ar-MA" sz="5400" b="1" dirty="0"/>
            </a:br>
            <a:r>
              <a:rPr lang="ar-MA" sz="5400" b="1" dirty="0"/>
              <a:t>السنة الجامعية 2026/2025</a:t>
            </a:r>
            <a:endParaRPr lang="fr-FR" sz="5400" b="1" dirty="0"/>
          </a:p>
        </p:txBody>
      </p:sp>
    </p:spTree>
    <p:extLst>
      <p:ext uri="{BB962C8B-B14F-4D97-AF65-F5344CB8AC3E}">
        <p14:creationId xmlns:p14="http://schemas.microsoft.com/office/powerpoint/2010/main" val="186845328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xmlns="" id="{F52FE7D0-6954-AFCD-BE88-0305FF61E74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1">
            <a:extLst>
              <a:ext uri="{FF2B5EF4-FFF2-40B4-BE49-F238E27FC236}">
                <a16:creationId xmlns:a16="http://schemas.microsoft.com/office/drawing/2014/main" xmlns="" id="{B6323F0C-98DF-E186-B6CF-847D6D59E5F8}"/>
              </a:ext>
            </a:extLst>
          </p:cNvPr>
          <p:cNvSpPr txBox="1">
            <a:spLocks/>
          </p:cNvSpPr>
          <p:nvPr/>
        </p:nvSpPr>
        <p:spPr>
          <a:xfrm>
            <a:off x="1506747" y="438912"/>
            <a:ext cx="9144000" cy="967194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ar-MA" b="1" dirty="0"/>
              <a:t>شعبة الدراسات الإسلامية</a:t>
            </a:r>
            <a:endParaRPr lang="fr-FR" b="1" dirty="0"/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xmlns="" id="{84D8B5B7-D934-9AD9-CF27-AE0FBCE4765B}"/>
              </a:ext>
            </a:extLst>
          </p:cNvPr>
          <p:cNvSpPr txBox="1"/>
          <p:nvPr/>
        </p:nvSpPr>
        <p:spPr>
          <a:xfrm>
            <a:off x="1762549" y="1828300"/>
            <a:ext cx="408029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MA" sz="2000" b="1" dirty="0">
                <a:solidFill>
                  <a:srgbClr val="FF0000"/>
                </a:solidFill>
              </a:rPr>
              <a:t>وحدات النظام الجديد </a:t>
            </a:r>
            <a:r>
              <a:rPr lang="ar-MA" sz="2400" b="1" dirty="0">
                <a:solidFill>
                  <a:srgbClr val="FF0000"/>
                </a:solidFill>
              </a:rPr>
              <a:t>المرادفة</a:t>
            </a:r>
            <a:endParaRPr lang="fr-FR" sz="2000" b="1" dirty="0">
              <a:solidFill>
                <a:srgbClr val="FF0000"/>
              </a:solidFill>
            </a:endParaRP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xmlns="" id="{F0E92646-DBFC-6B41-C5BC-A2DF5F1130CB}"/>
              </a:ext>
            </a:extLst>
          </p:cNvPr>
          <p:cNvSpPr txBox="1"/>
          <p:nvPr/>
        </p:nvSpPr>
        <p:spPr>
          <a:xfrm>
            <a:off x="7450117" y="1889855"/>
            <a:ext cx="408029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MA" sz="2000" b="1" dirty="0">
                <a:solidFill>
                  <a:srgbClr val="FF0000"/>
                </a:solidFill>
              </a:rPr>
              <a:t>وحدات النظام القديم</a:t>
            </a:r>
            <a:endParaRPr lang="fr-FR" sz="2000" b="1" dirty="0">
              <a:solidFill>
                <a:srgbClr val="FF0000"/>
              </a:solidFill>
            </a:endParaRP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xmlns="" id="{D70F6D80-07DD-5BBA-3B41-1D3542445C73}"/>
              </a:ext>
            </a:extLst>
          </p:cNvPr>
          <p:cNvSpPr txBox="1"/>
          <p:nvPr/>
        </p:nvSpPr>
        <p:spPr>
          <a:xfrm>
            <a:off x="4516016" y="1450211"/>
            <a:ext cx="3433666" cy="4001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 rtl="1" fontAlgn="b">
              <a:buNone/>
            </a:pPr>
            <a:r>
              <a:rPr lang="ar-MA" sz="2000" b="1" dirty="0">
                <a:solidFill>
                  <a:schemeClr val="accent1"/>
                </a:solidFill>
              </a:rPr>
              <a:t>الفصل الخامس القرآن و الحديث</a:t>
            </a:r>
          </a:p>
        </p:txBody>
      </p:sp>
      <p:graphicFrame>
        <p:nvGraphicFramePr>
          <p:cNvPr id="2" name="Tableau 1">
            <a:extLst>
              <a:ext uri="{FF2B5EF4-FFF2-40B4-BE49-F238E27FC236}">
                <a16:creationId xmlns:a16="http://schemas.microsoft.com/office/drawing/2014/main" xmlns="" id="{DCF4F4B5-283D-804C-9BA3-8EF3D566EAE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9142388"/>
              </p:ext>
            </p:extLst>
          </p:nvPr>
        </p:nvGraphicFramePr>
        <p:xfrm>
          <a:off x="746449" y="2246522"/>
          <a:ext cx="10375636" cy="414513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112958">
                  <a:extLst>
                    <a:ext uri="{9D8B030D-6E8A-4147-A177-3AD203B41FA5}">
                      <a16:colId xmlns:a16="http://schemas.microsoft.com/office/drawing/2014/main" xmlns="" val="1401476308"/>
                    </a:ext>
                  </a:extLst>
                </a:gridCol>
                <a:gridCol w="3589671">
                  <a:extLst>
                    <a:ext uri="{9D8B030D-6E8A-4147-A177-3AD203B41FA5}">
                      <a16:colId xmlns:a16="http://schemas.microsoft.com/office/drawing/2014/main" xmlns="" val="911358442"/>
                    </a:ext>
                  </a:extLst>
                </a:gridCol>
                <a:gridCol w="1041668">
                  <a:extLst>
                    <a:ext uri="{9D8B030D-6E8A-4147-A177-3AD203B41FA5}">
                      <a16:colId xmlns:a16="http://schemas.microsoft.com/office/drawing/2014/main" xmlns="" val="2010620547"/>
                    </a:ext>
                  </a:extLst>
                </a:gridCol>
                <a:gridCol w="1112958">
                  <a:extLst>
                    <a:ext uri="{9D8B030D-6E8A-4147-A177-3AD203B41FA5}">
                      <a16:colId xmlns:a16="http://schemas.microsoft.com/office/drawing/2014/main" xmlns="" val="1340254172"/>
                    </a:ext>
                  </a:extLst>
                </a:gridCol>
                <a:gridCol w="3518381">
                  <a:extLst>
                    <a:ext uri="{9D8B030D-6E8A-4147-A177-3AD203B41FA5}">
                      <a16:colId xmlns:a16="http://schemas.microsoft.com/office/drawing/2014/main" xmlns="" val="824505661"/>
                    </a:ext>
                  </a:extLst>
                </a:gridCol>
              </a:tblGrid>
              <a:tr h="59216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LLIS5003</a:t>
                      </a:r>
                    </a:p>
                  </a:txBody>
                  <a:tcPr marL="7620" marR="7620" marT="7620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 fontAlgn="b">
                        <a:buNone/>
                      </a:pPr>
                      <a:r>
                        <a:rPr lang="ar-MA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السداسي الخامس مناهج العلوم الاسلامية</a:t>
                      </a:r>
                    </a:p>
                  </a:txBody>
                  <a:tcPr marL="7620" marR="7620" marT="7620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fr-FR" sz="14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LFIS3504</a:t>
                      </a:r>
                    </a:p>
                  </a:txBody>
                  <a:tcPr marL="7620" marR="7620" marT="7620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 fontAlgn="b">
                        <a:buNone/>
                      </a:pPr>
                      <a:r>
                        <a:rPr lang="ar-MA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الفصل 5 دراسات إسلامية القرآن و الحديث</a:t>
                      </a:r>
                    </a:p>
                  </a:txBody>
                  <a:tcPr marL="7620" marR="7620" marT="7620" marB="0" anchor="b"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614896893"/>
                  </a:ext>
                </a:extLst>
              </a:tr>
              <a:tr h="59216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LLIS5203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rtl="1" fontAlgn="b">
                        <a:buNone/>
                      </a:pPr>
                      <a:r>
                        <a:rPr lang="ar-MA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مناهج التفسير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fr-FR" sz="14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LFIS3514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rtl="1" fontAlgn="b">
                        <a:buNone/>
                      </a:pPr>
                      <a:r>
                        <a:rPr lang="ar-MA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مدارس التفسير و مذاهبه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xmlns="" val="2550845058"/>
                  </a:ext>
                </a:extLst>
              </a:tr>
              <a:tr h="59216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LLIS5303</a:t>
                      </a:r>
                    </a:p>
                  </a:txBody>
                  <a:tcPr marL="7620" marR="7620" marT="7620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 fontAlgn="b">
                        <a:buNone/>
                      </a:pPr>
                      <a:r>
                        <a:rPr lang="ar-MA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مناهج التفكير النقدي</a:t>
                      </a:r>
                    </a:p>
                  </a:txBody>
                  <a:tcPr marL="7620" marR="7620" marT="7620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fr-FR" sz="14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LFIS3524</a:t>
                      </a:r>
                    </a:p>
                  </a:txBody>
                  <a:tcPr marL="7620" marR="7620" marT="7620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 fontAlgn="b">
                        <a:buNone/>
                      </a:pPr>
                      <a:r>
                        <a:rPr lang="ar-MA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مناهج المحدثين في ضبط الرواية و الدراية</a:t>
                      </a:r>
                    </a:p>
                  </a:txBody>
                  <a:tcPr marL="7620" marR="7620" marT="7620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807012665"/>
                  </a:ext>
                </a:extLst>
              </a:tr>
              <a:tr h="59216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LLIS5203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rtl="1" fontAlgn="b">
                        <a:buNone/>
                      </a:pPr>
                      <a:r>
                        <a:rPr lang="ar-MA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مناهج التفسير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fr-FR" sz="14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LFIS3534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rtl="1" fontAlgn="b">
                        <a:buNone/>
                      </a:pPr>
                      <a:r>
                        <a:rPr lang="ar-MA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مناهج التفسير و ألوانه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xmlns="" val="849097640"/>
                  </a:ext>
                </a:extLst>
              </a:tr>
              <a:tr h="59216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LLIS5403</a:t>
                      </a:r>
                    </a:p>
                  </a:txBody>
                  <a:tcPr marL="7620" marR="7620" marT="7620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 fontAlgn="b">
                        <a:buNone/>
                      </a:pPr>
                      <a:r>
                        <a:rPr lang="ar-MA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مناهج الفرق الكلامية</a:t>
                      </a:r>
                    </a:p>
                  </a:txBody>
                  <a:tcPr marL="7620" marR="7620" marT="7620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fr-FR" sz="14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LFIS3544</a:t>
                      </a:r>
                    </a:p>
                  </a:txBody>
                  <a:tcPr marL="7620" marR="7620" marT="7620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 fontAlgn="b">
                        <a:buNone/>
                      </a:pPr>
                      <a:r>
                        <a:rPr lang="ar-MA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أصول فقه الحديث في ضوء المذاهب الفقهية</a:t>
                      </a:r>
                    </a:p>
                  </a:txBody>
                  <a:tcPr marL="7620" marR="7620" marT="7620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29933074"/>
                  </a:ext>
                </a:extLst>
              </a:tr>
              <a:tr h="59216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LLIS5503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rtl="1" fontAlgn="b">
                        <a:buNone/>
                      </a:pPr>
                      <a:r>
                        <a:rPr lang="ar-MA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مهن التوثيق والقضاء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fr-FR" sz="14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LFIS3554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rtl="1" fontAlgn="b">
                        <a:buNone/>
                      </a:pPr>
                      <a:r>
                        <a:rPr lang="ar-MA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أصول التفسير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xmlns="" val="2129550129"/>
                  </a:ext>
                </a:extLst>
              </a:tr>
              <a:tr h="59216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LLIS5103</a:t>
                      </a:r>
                    </a:p>
                  </a:txBody>
                  <a:tcPr marL="7620" marR="7620" marT="7620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 fontAlgn="b">
                        <a:buNone/>
                      </a:pPr>
                      <a:r>
                        <a:rPr lang="ar-MA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الاجتهاد المقاصدي </a:t>
                      </a:r>
                    </a:p>
                  </a:txBody>
                  <a:tcPr marL="7620" marR="7620" marT="7620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fr-FR" sz="14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LFIS3564</a:t>
                      </a:r>
                    </a:p>
                  </a:txBody>
                  <a:tcPr marL="7620" marR="7620" marT="7620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 fontAlgn="b">
                        <a:buNone/>
                      </a:pPr>
                      <a:r>
                        <a:rPr lang="ar-MA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فقه السيرة النبوية - السياسة الشرعية نموذجا</a:t>
                      </a:r>
                    </a:p>
                  </a:txBody>
                  <a:tcPr marL="7620" marR="7620" marT="7620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14514718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808798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1"/>
          <p:cNvSpPr txBox="1">
            <a:spLocks/>
          </p:cNvSpPr>
          <p:nvPr/>
        </p:nvSpPr>
        <p:spPr>
          <a:xfrm>
            <a:off x="1506747" y="402336"/>
            <a:ext cx="9144000" cy="100377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ar-MA" b="1" dirty="0"/>
              <a:t>شعبة اللغة الألمانية وآدابها</a:t>
            </a:r>
            <a:endParaRPr lang="fr-FR" b="1" dirty="0"/>
          </a:p>
        </p:txBody>
      </p:sp>
      <p:sp>
        <p:nvSpPr>
          <p:cNvPr id="5" name="ZoneTexte 4"/>
          <p:cNvSpPr txBox="1"/>
          <p:nvPr/>
        </p:nvSpPr>
        <p:spPr>
          <a:xfrm>
            <a:off x="1671109" y="1781526"/>
            <a:ext cx="408029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MA" sz="2000" b="1" dirty="0">
                <a:solidFill>
                  <a:srgbClr val="FF0000"/>
                </a:solidFill>
              </a:rPr>
              <a:t>وحدات النظام الجديد </a:t>
            </a:r>
            <a:r>
              <a:rPr lang="ar-MA" sz="2400" b="1" dirty="0">
                <a:solidFill>
                  <a:srgbClr val="FF0000"/>
                </a:solidFill>
              </a:rPr>
              <a:t>المرادفة</a:t>
            </a:r>
            <a:endParaRPr lang="fr-FR" sz="2000" b="1" dirty="0">
              <a:solidFill>
                <a:srgbClr val="FF0000"/>
              </a:solidFill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7258093" y="1812303"/>
            <a:ext cx="408029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MA" sz="2000" b="1" dirty="0">
                <a:solidFill>
                  <a:srgbClr val="FF0000"/>
                </a:solidFill>
              </a:rPr>
              <a:t>وحدات النظام القديم</a:t>
            </a:r>
            <a:endParaRPr lang="fr-FR" sz="2000" b="1" dirty="0">
              <a:solidFill>
                <a:srgbClr val="FF0000"/>
              </a:solidFill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5234287" y="1490283"/>
            <a:ext cx="2157984" cy="3693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b="1" dirty="0">
                <a:solidFill>
                  <a:schemeClr val="accent1">
                    <a:lumMod val="75000"/>
                  </a:schemeClr>
                </a:solidFill>
              </a:rPr>
              <a:t>SEMESTRE 5</a:t>
            </a:r>
          </a:p>
        </p:txBody>
      </p:sp>
      <p:graphicFrame>
        <p:nvGraphicFramePr>
          <p:cNvPr id="8" name="Tableau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67606824"/>
              </p:ext>
            </p:extLst>
          </p:nvPr>
        </p:nvGraphicFramePr>
        <p:xfrm>
          <a:off x="750771" y="2425567"/>
          <a:ext cx="10953550" cy="414848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093591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3772667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110342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306286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3670664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592641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LLAL5003</a:t>
                      </a:r>
                    </a:p>
                  </a:txBody>
                  <a:tcPr marL="7620" marR="7620" marT="7620" marB="0" anchor="b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de-DE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Semestre 5 Deutsche Sprache und Literatur</a:t>
                      </a:r>
                    </a:p>
                  </a:txBody>
                  <a:tcPr marL="7620" marR="7620" marT="7620" marB="0" anchor="b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fr-FR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LFAL3504</a:t>
                      </a:r>
                    </a:p>
                  </a:txBody>
                  <a:tcPr marL="7620" marR="7620" marT="7620" marB="0" anchor="b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Semestre 5 Etudes Allemandes</a:t>
                      </a:r>
                    </a:p>
                  </a:txBody>
                  <a:tcPr marL="7620" marR="7620" marT="7620" marB="0" anchor="b">
                    <a:solidFill>
                      <a:schemeClr val="accent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592641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LLAL5203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Einführung in die Medienwissenschaften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fr-FR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LFAL3514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Einführung in die Medienwissenschaft 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592641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LLAL5303</a:t>
                      </a:r>
                    </a:p>
                  </a:txBody>
                  <a:tcPr marL="7620" marR="7620" marT="7620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Gegenwartsliteratur</a:t>
                      </a:r>
                      <a:endParaRPr lang="fr-FR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fr-FR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LFAL3524</a:t>
                      </a:r>
                    </a:p>
                  </a:txBody>
                  <a:tcPr marL="7620" marR="7620" marT="7620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Gegenwartsliteratur 1</a:t>
                      </a:r>
                    </a:p>
                  </a:txBody>
                  <a:tcPr marL="7620" marR="7620" marT="7620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592641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LLAL5503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Untertitelung medialer Beitrage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fr-FR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LFAL3534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Ubersetzung 3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592641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LLAL5103</a:t>
                      </a:r>
                    </a:p>
                  </a:txBody>
                  <a:tcPr marL="7620" marR="7620" marT="7620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Deutsch Marokkanische Beziehungen</a:t>
                      </a:r>
                    </a:p>
                  </a:txBody>
                  <a:tcPr marL="7620" marR="7620" marT="7620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fr-FR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LFAL3544</a:t>
                      </a:r>
                    </a:p>
                  </a:txBody>
                  <a:tcPr marL="7620" marR="7620" marT="7620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Gegenwartsgesellschaft</a:t>
                      </a:r>
                      <a:r>
                        <a:rPr lang="fr-F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1</a:t>
                      </a:r>
                    </a:p>
                  </a:txBody>
                  <a:tcPr marL="7620" marR="7620" marT="7620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592641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LLAL5403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Semantik und Pragmatik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fr-FR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LFAL3554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Linguistik</a:t>
                      </a:r>
                      <a:r>
                        <a:rPr lang="fr-F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4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592641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LLAL5503</a:t>
                      </a:r>
                    </a:p>
                  </a:txBody>
                  <a:tcPr marL="7620" marR="7620" marT="7620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Untertitelung medialer Beitrage</a:t>
                      </a:r>
                    </a:p>
                  </a:txBody>
                  <a:tcPr marL="7620" marR="7620" marT="7620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fr-FR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LFAL3564</a:t>
                      </a:r>
                    </a:p>
                  </a:txBody>
                  <a:tcPr marL="7620" marR="7620" marT="7620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PFE 1</a:t>
                      </a:r>
                    </a:p>
                  </a:txBody>
                  <a:tcPr marL="7620" marR="7620" marT="7620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5292148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1"/>
          <p:cNvSpPr txBox="1">
            <a:spLocks/>
          </p:cNvSpPr>
          <p:nvPr/>
        </p:nvSpPr>
        <p:spPr>
          <a:xfrm>
            <a:off x="1506747" y="429768"/>
            <a:ext cx="9144000" cy="976338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ar-MA" b="1" dirty="0"/>
              <a:t>شعبة اللغة الإسبانية وآدابها</a:t>
            </a:r>
            <a:endParaRPr lang="fr-FR" b="1" dirty="0"/>
          </a:p>
        </p:txBody>
      </p:sp>
      <p:sp>
        <p:nvSpPr>
          <p:cNvPr id="5" name="ZoneTexte 4"/>
          <p:cNvSpPr txBox="1"/>
          <p:nvPr/>
        </p:nvSpPr>
        <p:spPr>
          <a:xfrm>
            <a:off x="1899709" y="1682945"/>
            <a:ext cx="408029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MA" sz="2000" b="1" dirty="0">
                <a:solidFill>
                  <a:srgbClr val="FF0000"/>
                </a:solidFill>
              </a:rPr>
              <a:t>وحدات النظام الجديد </a:t>
            </a:r>
            <a:r>
              <a:rPr lang="ar-MA" sz="2400" b="1" dirty="0">
                <a:solidFill>
                  <a:srgbClr val="FF0000"/>
                </a:solidFill>
              </a:rPr>
              <a:t>المرادفة</a:t>
            </a:r>
            <a:endParaRPr lang="fr-FR" sz="2000" b="1" dirty="0">
              <a:solidFill>
                <a:srgbClr val="FF0000"/>
              </a:solidFill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6398557" y="1682945"/>
            <a:ext cx="408029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MA" sz="2000" b="1" dirty="0">
                <a:solidFill>
                  <a:srgbClr val="FF0000"/>
                </a:solidFill>
              </a:rPr>
              <a:t>وحدات النظام القديم</a:t>
            </a:r>
            <a:endParaRPr lang="fr-FR" sz="2000" b="1" dirty="0">
              <a:solidFill>
                <a:srgbClr val="FF0000"/>
              </a:solidFill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5319401" y="1438822"/>
            <a:ext cx="1700784" cy="3693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b="1" dirty="0">
                <a:solidFill>
                  <a:schemeClr val="accent1">
                    <a:lumMod val="75000"/>
                  </a:schemeClr>
                </a:solidFill>
              </a:rPr>
              <a:t>SEMESTRE 5</a:t>
            </a:r>
          </a:p>
        </p:txBody>
      </p:sp>
      <p:graphicFrame>
        <p:nvGraphicFramePr>
          <p:cNvPr id="8" name="Tableau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15757384"/>
              </p:ext>
            </p:extLst>
          </p:nvPr>
        </p:nvGraphicFramePr>
        <p:xfrm>
          <a:off x="943275" y="2300437"/>
          <a:ext cx="10453037" cy="435061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019007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3730879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847598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989045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3866508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62151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LLHI5003</a:t>
                      </a:r>
                    </a:p>
                  </a:txBody>
                  <a:tcPr marL="7620" marR="7620" marT="7620" marB="0" anchor="b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Semestre 5 Estudios Hispánicos </a:t>
                      </a:r>
                    </a:p>
                  </a:txBody>
                  <a:tcPr marL="7620" marR="7620" marT="7620" marB="0" anchor="b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fr-FR" sz="1400" b="1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LFHL3504</a:t>
                      </a:r>
                    </a:p>
                  </a:txBody>
                  <a:tcPr marL="7620" marR="7620" marT="7620" marB="0" anchor="b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ES" sz="14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Semestre 5 Lengua, Literatura y Cultura hispánicas  </a:t>
                      </a:r>
                    </a:p>
                  </a:txBody>
                  <a:tcPr marL="7620" marR="7620" marT="7620" marB="0" anchor="b">
                    <a:solidFill>
                      <a:schemeClr val="accent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62151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LLHI5503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b="1" i="0" u="none" strike="noStrike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Temas</a:t>
                      </a:r>
                      <a:r>
                        <a:rPr lang="fr-FR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 de </a:t>
                      </a:r>
                      <a:r>
                        <a:rPr lang="fr-FR" sz="1400" b="1" i="0" u="none" strike="noStrike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Lingüística</a:t>
                      </a:r>
                      <a:r>
                        <a:rPr lang="fr-FR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 I 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fr-FR" sz="1400" b="1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LFHL3514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Temas de Lingüística I 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62151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LLHI5303</a:t>
                      </a:r>
                    </a:p>
                  </a:txBody>
                  <a:tcPr marL="7620" marR="7620" marT="7620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Poesía Hispanoamericana </a:t>
                      </a:r>
                    </a:p>
                  </a:txBody>
                  <a:tcPr marL="7620" marR="7620" marT="7620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fr-FR" sz="1400" b="1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LFHL3524</a:t>
                      </a:r>
                    </a:p>
                  </a:txBody>
                  <a:tcPr marL="7620" marR="7620" marT="7620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Narrativa hispanoamericana </a:t>
                      </a:r>
                    </a:p>
                  </a:txBody>
                  <a:tcPr marL="7620" marR="7620" marT="7620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62151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LLHI5203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b="1" i="0" u="none" strike="noStrike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Narrativa</a:t>
                      </a:r>
                      <a:r>
                        <a:rPr lang="fr-FR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fr-FR" sz="1400" b="1" i="0" u="none" strike="noStrike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Española</a:t>
                      </a:r>
                      <a:r>
                        <a:rPr lang="fr-FR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fr-FR" sz="1400" b="1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LFHL3534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Narrativa española 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62151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LLHI5303</a:t>
                      </a:r>
                    </a:p>
                  </a:txBody>
                  <a:tcPr marL="7620" marR="7620" marT="7620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b="1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Narrativa</a:t>
                      </a:r>
                      <a:r>
                        <a:rPr lang="fr-FR" sz="14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fr-FR" sz="1400" b="1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Española</a:t>
                      </a:r>
                      <a:r>
                        <a:rPr lang="fr-FR" sz="14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endParaRPr lang="fr-FR" sz="14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fr-FR" sz="1400" b="1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LFHL3544</a:t>
                      </a:r>
                    </a:p>
                  </a:txBody>
                  <a:tcPr marL="7620" marR="7620" marT="7620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Teoría y crítica literarias </a:t>
                      </a:r>
                    </a:p>
                  </a:txBody>
                  <a:tcPr marL="7620" marR="7620" marT="7620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62151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LLHI5103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Mediación Intercultural 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fr-FR" sz="1400" b="1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LFHL3554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Poesía hispanoamericana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62151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LLHI5403</a:t>
                      </a:r>
                    </a:p>
                  </a:txBody>
                  <a:tcPr marL="7620" marR="7620" marT="7620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Teatro Español </a:t>
                      </a:r>
                    </a:p>
                  </a:txBody>
                  <a:tcPr marL="7620" marR="7620" marT="7620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fr-FR" sz="1400" b="1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LFHL3564</a:t>
                      </a:r>
                    </a:p>
                  </a:txBody>
                  <a:tcPr marL="7620" marR="7620" marT="7620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b="1" i="0" u="none" strike="noStrike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Teatro</a:t>
                      </a:r>
                      <a:r>
                        <a:rPr lang="fr-FR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fr-FR" sz="1400" b="1" i="0" u="none" strike="noStrike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español</a:t>
                      </a:r>
                      <a:r>
                        <a:rPr lang="fr-FR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</a:p>
                  </a:txBody>
                  <a:tcPr marL="7620" marR="7620" marT="7620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2787230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1"/>
          <p:cNvSpPr txBox="1">
            <a:spLocks/>
          </p:cNvSpPr>
          <p:nvPr/>
        </p:nvSpPr>
        <p:spPr>
          <a:xfrm>
            <a:off x="1506747" y="384048"/>
            <a:ext cx="9144000" cy="1022058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ar-MA" b="1" dirty="0"/>
              <a:t>شعبة التاريخ</a:t>
            </a:r>
            <a:endParaRPr lang="fr-FR" b="1" dirty="0"/>
          </a:p>
        </p:txBody>
      </p:sp>
      <p:sp>
        <p:nvSpPr>
          <p:cNvPr id="5" name="ZoneTexte 4"/>
          <p:cNvSpPr txBox="1"/>
          <p:nvPr/>
        </p:nvSpPr>
        <p:spPr>
          <a:xfrm>
            <a:off x="1278881" y="1670229"/>
            <a:ext cx="408029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MA" sz="2000" b="1" dirty="0">
                <a:solidFill>
                  <a:srgbClr val="FF0000"/>
                </a:solidFill>
              </a:rPr>
              <a:t>وحدات النظام الجديد </a:t>
            </a:r>
            <a:r>
              <a:rPr lang="ar-MA" sz="2400" b="1" dirty="0">
                <a:solidFill>
                  <a:srgbClr val="FF0000"/>
                </a:solidFill>
              </a:rPr>
              <a:t>المرادفة</a:t>
            </a:r>
            <a:endParaRPr lang="fr-FR" sz="2000" b="1" dirty="0">
              <a:solidFill>
                <a:srgbClr val="FF0000"/>
              </a:solidFill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7384269" y="1731784"/>
            <a:ext cx="408029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MA" sz="2000" b="1" dirty="0">
                <a:solidFill>
                  <a:srgbClr val="FF0000"/>
                </a:solidFill>
              </a:rPr>
              <a:t>وحدات النظام القديم</a:t>
            </a:r>
            <a:endParaRPr lang="fr-FR" sz="2000" b="1" dirty="0">
              <a:solidFill>
                <a:srgbClr val="FF0000"/>
              </a:solidFill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5226285" y="1439790"/>
            <a:ext cx="2157984" cy="3693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b="1" dirty="0">
                <a:solidFill>
                  <a:schemeClr val="accent1">
                    <a:lumMod val="75000"/>
                  </a:schemeClr>
                </a:solidFill>
              </a:rPr>
              <a:t>SEMESTRE 5</a:t>
            </a:r>
          </a:p>
        </p:txBody>
      </p:sp>
      <p:graphicFrame>
        <p:nvGraphicFramePr>
          <p:cNvPr id="9" name="Tableau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5595614"/>
              </p:ext>
            </p:extLst>
          </p:nvPr>
        </p:nvGraphicFramePr>
        <p:xfrm>
          <a:off x="625642" y="2223440"/>
          <a:ext cx="10635915" cy="376230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148827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3705895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148827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907944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3724422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53872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LLHP5003</a:t>
                      </a:r>
                    </a:p>
                  </a:txBody>
                  <a:tcPr marL="7620" marR="7620" marT="7620" marB="0" anchor="b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 fontAlgn="b">
                        <a:buNone/>
                      </a:pPr>
                      <a:r>
                        <a:rPr lang="ar-MA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السداسي الخامس المغرب ومحيطه الدولي: تاريخ وتراث</a:t>
                      </a:r>
                    </a:p>
                  </a:txBody>
                  <a:tcPr marL="7620" marR="7620" marT="7620" marB="0" anchor="b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fr-FR" sz="14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b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LFHC3504</a:t>
                      </a:r>
                    </a:p>
                  </a:txBody>
                  <a:tcPr marL="7620" marR="7620" marT="7620" marB="0" anchor="b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 fontAlgn="b">
                        <a:buNone/>
                      </a:pPr>
                      <a:r>
                        <a:rPr lang="ar-MA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الفصل5 التاريخ والحضارة</a:t>
                      </a:r>
                    </a:p>
                  </a:txBody>
                  <a:tcPr marL="7620" marR="7620" marT="7620" marB="0" anchor="b">
                    <a:solidFill>
                      <a:schemeClr val="accent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53872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LLHP5303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rtl="1" fontAlgn="b">
                        <a:buNone/>
                      </a:pPr>
                      <a:r>
                        <a:rPr lang="ar-MA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المغرب والمشرق الإسلامي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fr-FR" sz="14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LFHC3514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rtl="1" fontAlgn="b">
                        <a:buNone/>
                      </a:pPr>
                      <a:r>
                        <a:rPr lang="ar-MA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تاريخ الفكر التكنولوجي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529971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LLHP5203</a:t>
                      </a:r>
                    </a:p>
                  </a:txBody>
                  <a:tcPr marL="7620" marR="7620" marT="7620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 fontAlgn="b">
                        <a:buNone/>
                      </a:pPr>
                      <a:r>
                        <a:rPr lang="ar-MA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المغرب خلال القرن العشرين</a:t>
                      </a:r>
                    </a:p>
                  </a:txBody>
                  <a:tcPr marL="7620" marR="7620" marT="7620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fr-FR" sz="14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LFHC3524</a:t>
                      </a:r>
                    </a:p>
                  </a:txBody>
                  <a:tcPr marL="7620" marR="7620" marT="7620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 fontAlgn="b">
                        <a:buNone/>
                      </a:pPr>
                      <a:r>
                        <a:rPr lang="ar-MA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تاريخ المغرب في القرن 20</a:t>
                      </a:r>
                    </a:p>
                  </a:txBody>
                  <a:tcPr marL="7620" marR="7620" marT="7620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53872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LLHP5203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rtl="1" fontAlgn="b">
                        <a:buNone/>
                      </a:pPr>
                      <a:r>
                        <a:rPr lang="ar-MA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المغرب خلال القرن العشرين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fr-FR" sz="14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LFHC3534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rtl="1" fontAlgn="b">
                        <a:buNone/>
                      </a:pPr>
                      <a:r>
                        <a:rPr lang="ar-MA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تاريخ الوقت الحاضر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53872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LLHP5403</a:t>
                      </a:r>
                    </a:p>
                  </a:txBody>
                  <a:tcPr marL="7620" marR="7620" marT="7620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 fontAlgn="b">
                        <a:buNone/>
                      </a:pPr>
                      <a:r>
                        <a:rPr lang="ar-MA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المغرب وأوربا خلال القرنين 19 و20</a:t>
                      </a:r>
                    </a:p>
                  </a:txBody>
                  <a:tcPr marL="7620" marR="7620" marT="7620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fr-FR" sz="14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LFHC3544</a:t>
                      </a:r>
                    </a:p>
                  </a:txBody>
                  <a:tcPr marL="7620" marR="7620" marT="7620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 fontAlgn="b">
                        <a:buNone/>
                      </a:pPr>
                      <a:r>
                        <a:rPr lang="ar-MA" sz="14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التريخ</a:t>
                      </a:r>
                      <a:r>
                        <a:rPr lang="ar-MA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المحلي</a:t>
                      </a:r>
                    </a:p>
                  </a:txBody>
                  <a:tcPr marL="7620" marR="7620" marT="7620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53872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LLHP5103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rtl="1" fontAlgn="b">
                        <a:buNone/>
                      </a:pPr>
                      <a:r>
                        <a:rPr lang="ar-MA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التراث الأركيولوجي في حوض البحر الأبيض المتوسط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fr-FR" sz="14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LFHC3554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rtl="1" fontAlgn="b">
                        <a:buNone/>
                      </a:pPr>
                      <a:r>
                        <a:rPr lang="ar-MA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طرق البحث في علم </a:t>
                      </a:r>
                      <a:r>
                        <a:rPr lang="ar-MA" sz="14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الثرات</a:t>
                      </a:r>
                      <a:endParaRPr lang="ar-MA" sz="14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53872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LLHP5503</a:t>
                      </a:r>
                    </a:p>
                  </a:txBody>
                  <a:tcPr marL="7620" marR="7620" marT="7620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 fontAlgn="b">
                        <a:buNone/>
                      </a:pPr>
                      <a:r>
                        <a:rPr lang="ar-MA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علوم المتاحف</a:t>
                      </a:r>
                    </a:p>
                  </a:txBody>
                  <a:tcPr marL="7620" marR="7620" marT="7620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fr-FR" sz="14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LFHC3564</a:t>
                      </a:r>
                    </a:p>
                  </a:txBody>
                  <a:tcPr marL="7620" marR="7620" marT="7620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 fontAlgn="b">
                        <a:buNone/>
                      </a:pPr>
                      <a:r>
                        <a:rPr lang="ar-MA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النظم والمؤسسات</a:t>
                      </a:r>
                    </a:p>
                  </a:txBody>
                  <a:tcPr marL="7620" marR="7620" marT="7620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656068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1"/>
          <p:cNvSpPr txBox="1">
            <a:spLocks/>
          </p:cNvSpPr>
          <p:nvPr/>
        </p:nvSpPr>
        <p:spPr>
          <a:xfrm>
            <a:off x="1506747" y="384048"/>
            <a:ext cx="9144000" cy="1022058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ar-MA" b="1" dirty="0"/>
              <a:t>شعبة الجغرافيا</a:t>
            </a:r>
            <a:endParaRPr lang="fr-FR" b="1" dirty="0"/>
          </a:p>
        </p:txBody>
      </p:sp>
      <p:sp>
        <p:nvSpPr>
          <p:cNvPr id="5" name="ZoneTexte 4"/>
          <p:cNvSpPr txBox="1"/>
          <p:nvPr/>
        </p:nvSpPr>
        <p:spPr>
          <a:xfrm>
            <a:off x="1625389" y="1670229"/>
            <a:ext cx="408029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MA" sz="2000" b="1" dirty="0">
                <a:solidFill>
                  <a:srgbClr val="FF0000"/>
                </a:solidFill>
              </a:rPr>
              <a:t>وحدات النظام الجديد </a:t>
            </a:r>
            <a:r>
              <a:rPr lang="ar-MA" sz="2400" b="1" dirty="0">
                <a:solidFill>
                  <a:srgbClr val="FF0000"/>
                </a:solidFill>
              </a:rPr>
              <a:t>المرادفة</a:t>
            </a:r>
            <a:endParaRPr lang="fr-FR" sz="2000" b="1" dirty="0">
              <a:solidFill>
                <a:srgbClr val="FF0000"/>
              </a:solidFill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7384269" y="1731784"/>
            <a:ext cx="408029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MA" sz="2000" b="1" dirty="0">
                <a:solidFill>
                  <a:srgbClr val="FF0000"/>
                </a:solidFill>
              </a:rPr>
              <a:t>وحدات النظام القديم</a:t>
            </a:r>
            <a:endParaRPr lang="fr-FR" sz="2000" b="1" dirty="0">
              <a:solidFill>
                <a:srgbClr val="FF0000"/>
              </a:solidFill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5226285" y="1464689"/>
            <a:ext cx="2157984" cy="3693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b="1" dirty="0">
                <a:solidFill>
                  <a:schemeClr val="accent1">
                    <a:lumMod val="75000"/>
                  </a:schemeClr>
                </a:solidFill>
              </a:rPr>
              <a:t>SEMESTRE 5</a:t>
            </a:r>
          </a:p>
        </p:txBody>
      </p:sp>
      <p:graphicFrame>
        <p:nvGraphicFramePr>
          <p:cNvPr id="8" name="Tableau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52764854"/>
              </p:ext>
            </p:extLst>
          </p:nvPr>
        </p:nvGraphicFramePr>
        <p:xfrm>
          <a:off x="972152" y="2261937"/>
          <a:ext cx="10492411" cy="423511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46914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4295122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671804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92373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3654841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60501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LLGE5003</a:t>
                      </a:r>
                    </a:p>
                  </a:txBody>
                  <a:tcPr marL="7620" marR="7620" marT="7620" marB="0" anchor="b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 fontAlgn="b">
                        <a:buNone/>
                      </a:pPr>
                      <a:r>
                        <a:rPr lang="ar-MA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السداسي الخامس البيئة والتنمية المستدامة</a:t>
                      </a:r>
                    </a:p>
                  </a:txBody>
                  <a:tcPr marL="7620" marR="7620" marT="7620" marB="0" anchor="b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fr-FR" sz="14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b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LFGE3504</a:t>
                      </a:r>
                    </a:p>
                  </a:txBody>
                  <a:tcPr marL="7620" marR="7620" marT="7620" marB="0" anchor="b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 fontAlgn="b">
                        <a:buNone/>
                      </a:pPr>
                      <a:r>
                        <a:rPr lang="ar-MA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الفصل 5 جغرافيا</a:t>
                      </a:r>
                    </a:p>
                  </a:txBody>
                  <a:tcPr marL="7620" marR="7620" marT="7620" marB="0" anchor="b">
                    <a:solidFill>
                      <a:schemeClr val="accent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60501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LLGE5103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rtl="1" fontAlgn="b">
                        <a:buNone/>
                      </a:pPr>
                      <a:r>
                        <a:rPr lang="ar-MA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تهيئة الاحواض النهرية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fr-FR" sz="14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LFGE3514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rtl="1" fontAlgn="b">
                        <a:buNone/>
                      </a:pPr>
                      <a:r>
                        <a:rPr lang="ar-MA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الأوساط الهشة خصوصياتها </a:t>
                      </a:r>
                      <a:r>
                        <a:rPr lang="ar-MA" sz="14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البئيوية</a:t>
                      </a:r>
                      <a:r>
                        <a:rPr lang="ar-MA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- تهيئتها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60501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LLGE5203</a:t>
                      </a:r>
                    </a:p>
                  </a:txBody>
                  <a:tcPr marL="7620" marR="7620" marT="7620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 fontAlgn="b">
                        <a:buNone/>
                      </a:pPr>
                      <a:r>
                        <a:rPr lang="ar-MA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المشاكل البيئية والتنمية المستدامة</a:t>
                      </a:r>
                    </a:p>
                  </a:txBody>
                  <a:tcPr marL="7620" marR="7620" marT="7620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fr-FR" sz="14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LFGE3524</a:t>
                      </a:r>
                    </a:p>
                  </a:txBody>
                  <a:tcPr marL="7620" marR="7620" marT="7620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 fontAlgn="b">
                        <a:buNone/>
                      </a:pPr>
                      <a:r>
                        <a:rPr lang="ar-MA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أوساط طبيعية تدهور الموارد جيومرفلوجية التكونات</a:t>
                      </a:r>
                    </a:p>
                  </a:txBody>
                  <a:tcPr marL="7620" marR="7620" marT="7620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60501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LLGE5303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rtl="1" fontAlgn="b">
                        <a:buNone/>
                      </a:pPr>
                      <a:r>
                        <a:rPr lang="ar-MA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تهيئة المحميات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fr-FR" sz="14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LFGE3534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rtl="1" fontAlgn="b">
                        <a:buNone/>
                      </a:pPr>
                      <a:r>
                        <a:rPr lang="ar-MA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إعداد التراب وقضايا جهوية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60501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LLGE5503</a:t>
                      </a:r>
                    </a:p>
                  </a:txBody>
                  <a:tcPr marL="7620" marR="7620" marT="7620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 fontAlgn="b">
                        <a:buNone/>
                      </a:pPr>
                      <a:r>
                        <a:rPr lang="ar-MA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ادوات البحث الجغرافي  1: مناهج البحث المختبري و الميداني</a:t>
                      </a:r>
                    </a:p>
                  </a:txBody>
                  <a:tcPr marL="7620" marR="7620" marT="7620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fr-FR" sz="14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LFGE3544</a:t>
                      </a:r>
                    </a:p>
                  </a:txBody>
                  <a:tcPr marL="7620" marR="7620" marT="7620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 fontAlgn="b">
                        <a:buNone/>
                      </a:pPr>
                      <a:r>
                        <a:rPr lang="ar-MA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جغرافية المغرب الكبير</a:t>
                      </a:r>
                    </a:p>
                  </a:txBody>
                  <a:tcPr marL="7620" marR="7620" marT="7620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60501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LLGE5403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rtl="1" fontAlgn="b">
                        <a:buNone/>
                      </a:pPr>
                      <a:r>
                        <a:rPr lang="ar-MA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خرائطية و نظم المعلومات الجغرافية 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fr-FR" sz="14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LFGE3554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rtl="1" fontAlgn="b">
                        <a:buNone/>
                      </a:pPr>
                      <a:r>
                        <a:rPr lang="ar-MA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تعبير بياني وخرائط مساندة بالحاسوب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60501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LLGE5503</a:t>
                      </a:r>
                    </a:p>
                  </a:txBody>
                  <a:tcPr marL="7620" marR="7620" marT="7620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 fontAlgn="b">
                        <a:buNone/>
                      </a:pPr>
                      <a:r>
                        <a:rPr lang="fr-FR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Géomorphologie climatique</a:t>
                      </a:r>
                      <a:endParaRPr lang="ar-MA" sz="14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fr-FR" sz="14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LFGE3564</a:t>
                      </a:r>
                    </a:p>
                  </a:txBody>
                  <a:tcPr marL="7620" marR="7620" marT="7620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 fontAlgn="b">
                        <a:buNone/>
                      </a:pPr>
                      <a:r>
                        <a:rPr lang="ar-MA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تدريب ميداني جغرافيا طبيعية وبشرية</a:t>
                      </a:r>
                    </a:p>
                  </a:txBody>
                  <a:tcPr marL="7620" marR="7620" marT="7620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8304784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1"/>
          <p:cNvSpPr txBox="1">
            <a:spLocks/>
          </p:cNvSpPr>
          <p:nvPr/>
        </p:nvSpPr>
        <p:spPr>
          <a:xfrm>
            <a:off x="1506747" y="320040"/>
            <a:ext cx="9144000" cy="1086066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ar-MA" b="1" dirty="0"/>
              <a:t>شعبة الفلسفة</a:t>
            </a:r>
            <a:endParaRPr lang="fr-FR" b="1" dirty="0"/>
          </a:p>
        </p:txBody>
      </p:sp>
      <p:sp>
        <p:nvSpPr>
          <p:cNvPr id="5" name="ZoneTexte 4"/>
          <p:cNvSpPr txBox="1"/>
          <p:nvPr/>
        </p:nvSpPr>
        <p:spPr>
          <a:xfrm>
            <a:off x="1623068" y="1665779"/>
            <a:ext cx="408029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MA" sz="2000" b="1" dirty="0">
                <a:solidFill>
                  <a:srgbClr val="FF0000"/>
                </a:solidFill>
              </a:rPr>
              <a:t>وحدات النظام الجديد </a:t>
            </a:r>
            <a:r>
              <a:rPr lang="ar-MA" sz="2400" b="1" dirty="0">
                <a:solidFill>
                  <a:srgbClr val="FF0000"/>
                </a:solidFill>
              </a:rPr>
              <a:t>المرادفة</a:t>
            </a:r>
            <a:endParaRPr lang="fr-FR" sz="2000" b="1" dirty="0">
              <a:solidFill>
                <a:srgbClr val="FF0000"/>
              </a:solidFill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7320261" y="1769946"/>
            <a:ext cx="408029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MA" sz="2000" b="1" dirty="0">
                <a:solidFill>
                  <a:srgbClr val="FF0000"/>
                </a:solidFill>
              </a:rPr>
              <a:t>وحدات النظام القديم</a:t>
            </a:r>
            <a:endParaRPr lang="fr-FR" sz="2000" b="1" dirty="0">
              <a:solidFill>
                <a:srgbClr val="FF0000"/>
              </a:solidFill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5162277" y="1403360"/>
            <a:ext cx="2157984" cy="3693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b="1" dirty="0">
                <a:solidFill>
                  <a:schemeClr val="accent1">
                    <a:lumMod val="75000"/>
                  </a:schemeClr>
                </a:solidFill>
              </a:rPr>
              <a:t>SEMESTRE 5</a:t>
            </a:r>
          </a:p>
        </p:txBody>
      </p:sp>
      <p:graphicFrame>
        <p:nvGraphicFramePr>
          <p:cNvPr id="8" name="Tableau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57189831"/>
              </p:ext>
            </p:extLst>
          </p:nvPr>
        </p:nvGraphicFramePr>
        <p:xfrm>
          <a:off x="838198" y="2281186"/>
          <a:ext cx="10702492" cy="418699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60667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3536054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998376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184988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3376404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59814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LLPH5003</a:t>
                      </a:r>
                    </a:p>
                  </a:txBody>
                  <a:tcPr marL="7620" marR="7620" marT="7620" marB="0" anchor="b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 fontAlgn="b">
                        <a:buNone/>
                      </a:pPr>
                      <a:r>
                        <a:rPr lang="ar-MA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السداسي الخامس الفلسفة </a:t>
                      </a:r>
                    </a:p>
                  </a:txBody>
                  <a:tcPr marL="7620" marR="7620" marT="7620" marB="0" anchor="b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fr-FR" sz="14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b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LFPH3504</a:t>
                      </a:r>
                    </a:p>
                  </a:txBody>
                  <a:tcPr marL="7620" marR="7620" marT="7620" marB="0" anchor="b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 fontAlgn="b">
                        <a:buNone/>
                      </a:pPr>
                      <a:r>
                        <a:rPr lang="ar-MA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الفصل5 فلسفة</a:t>
                      </a:r>
                    </a:p>
                  </a:txBody>
                  <a:tcPr marL="7620" marR="7620" marT="7620" marB="0" anchor="b">
                    <a:solidFill>
                      <a:schemeClr val="accent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59814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LLPH5203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rtl="1" fontAlgn="b">
                        <a:buNone/>
                      </a:pPr>
                      <a:r>
                        <a:rPr lang="ar-MA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الفلسفة وقضايا التربية</a:t>
                      </a:r>
                      <a:endParaRPr lang="ar-MA" sz="14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fr-FR" sz="14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LFPH3514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rtl="1" fontAlgn="b">
                        <a:buNone/>
                      </a:pPr>
                      <a:r>
                        <a:rPr lang="ar-MA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تطور العلوم الحديثة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59814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LLPH5303</a:t>
                      </a:r>
                    </a:p>
                  </a:txBody>
                  <a:tcPr marL="7620" marR="7620" marT="7620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 fontAlgn="b">
                        <a:buNone/>
                      </a:pPr>
                      <a:r>
                        <a:rPr lang="ar-MA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قضايا في الفلسفة المعاصرة</a:t>
                      </a:r>
                    </a:p>
                  </a:txBody>
                  <a:tcPr marL="7620" marR="7620" marT="7620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fr-FR" sz="14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LFPH3524</a:t>
                      </a:r>
                    </a:p>
                  </a:txBody>
                  <a:tcPr marL="7620" marR="7620" marT="7620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 fontAlgn="b">
                        <a:buNone/>
                      </a:pPr>
                      <a:r>
                        <a:rPr lang="ar-MA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التيارات الفلسفية المعاصرة</a:t>
                      </a:r>
                    </a:p>
                  </a:txBody>
                  <a:tcPr marL="7620" marR="7620" marT="7620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59814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LLPH5403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rtl="1" fontAlgn="b">
                        <a:buNone/>
                      </a:pPr>
                      <a:r>
                        <a:rPr lang="ar-MA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المنطق وفلسفة اللغة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fr-FR" sz="14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LFPH3534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rtl="1" fontAlgn="b">
                        <a:buNone/>
                      </a:pPr>
                      <a:r>
                        <a:rPr lang="ar-MA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المنطق وفلسفة اللغة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59814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LLPH5503</a:t>
                      </a:r>
                    </a:p>
                  </a:txBody>
                  <a:tcPr marL="7620" marR="7620" marT="7620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 fontAlgn="b">
                        <a:buNone/>
                      </a:pPr>
                      <a:r>
                        <a:rPr lang="ar-MA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قضايا في الفكر العربي</a:t>
                      </a:r>
                    </a:p>
                  </a:txBody>
                  <a:tcPr marL="7620" marR="7620" marT="7620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fr-FR" sz="14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LFPH3544</a:t>
                      </a:r>
                    </a:p>
                  </a:txBody>
                  <a:tcPr marL="7620" marR="7620" marT="7620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 fontAlgn="b">
                        <a:buNone/>
                      </a:pPr>
                      <a:r>
                        <a:rPr lang="ar-MA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القضايا الفلسفية في الفكر العربي المعاصر</a:t>
                      </a:r>
                    </a:p>
                  </a:txBody>
                  <a:tcPr marL="7620" marR="7620" marT="7620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59814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LLPH5103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rtl="1" fontAlgn="b">
                        <a:buNone/>
                      </a:pPr>
                      <a:r>
                        <a:rPr lang="ar-MA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الفلسفة الإسلامية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fr-FR" sz="14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LFPH3554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rtl="1" fontAlgn="b">
                        <a:buNone/>
                      </a:pPr>
                      <a:r>
                        <a:rPr lang="ar-MA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فلسفة العلوم الاجتماعية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59814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LLPH5703</a:t>
                      </a:r>
                    </a:p>
                  </a:txBody>
                  <a:tcPr marL="7620" marR="7620" marT="7620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 fontAlgn="b">
                        <a:buNone/>
                      </a:pPr>
                      <a:r>
                        <a:rPr lang="ar-MA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المهارات الفنية والثقافية</a:t>
                      </a:r>
                    </a:p>
                  </a:txBody>
                  <a:tcPr marL="7620" marR="7620" marT="7620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fr-FR" sz="14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LFPH3564</a:t>
                      </a:r>
                    </a:p>
                  </a:txBody>
                  <a:tcPr marL="7620" marR="7620" marT="7620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 fontAlgn="b">
                        <a:buNone/>
                      </a:pPr>
                      <a:r>
                        <a:rPr lang="ar-MA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مشروع البحث 1</a:t>
                      </a:r>
                    </a:p>
                  </a:txBody>
                  <a:tcPr marL="7620" marR="7620" marT="7620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6514651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1"/>
          <p:cNvSpPr txBox="1">
            <a:spLocks/>
          </p:cNvSpPr>
          <p:nvPr/>
        </p:nvSpPr>
        <p:spPr>
          <a:xfrm>
            <a:off x="1506747" y="393192"/>
            <a:ext cx="9144000" cy="1012914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ar-MA" b="1" dirty="0"/>
              <a:t>شعبة علم الاجتماع</a:t>
            </a:r>
            <a:endParaRPr lang="fr-FR" b="1" dirty="0"/>
          </a:p>
        </p:txBody>
      </p:sp>
      <p:sp>
        <p:nvSpPr>
          <p:cNvPr id="5" name="ZoneTexte 4"/>
          <p:cNvSpPr txBox="1"/>
          <p:nvPr/>
        </p:nvSpPr>
        <p:spPr>
          <a:xfrm>
            <a:off x="1362622" y="1850212"/>
            <a:ext cx="408029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MA" sz="2000" b="1" dirty="0">
                <a:solidFill>
                  <a:srgbClr val="FF0000"/>
                </a:solidFill>
              </a:rPr>
              <a:t>وحدات النظام الجديد </a:t>
            </a:r>
            <a:r>
              <a:rPr lang="ar-MA" sz="2400" b="1" dirty="0">
                <a:solidFill>
                  <a:srgbClr val="FF0000"/>
                </a:solidFill>
              </a:rPr>
              <a:t>المرادفة</a:t>
            </a:r>
            <a:endParaRPr lang="fr-FR" sz="2000" b="1" dirty="0">
              <a:solidFill>
                <a:srgbClr val="FF0000"/>
              </a:solidFill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7109949" y="1839506"/>
            <a:ext cx="408029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MA" sz="2000" b="1" dirty="0">
                <a:solidFill>
                  <a:srgbClr val="FF0000"/>
                </a:solidFill>
              </a:rPr>
              <a:t>وحدات النظام القديم</a:t>
            </a:r>
            <a:endParaRPr lang="fr-FR" sz="2000" b="1" dirty="0">
              <a:solidFill>
                <a:srgbClr val="FF0000"/>
              </a:solidFill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5495544" y="1581912"/>
            <a:ext cx="2157984" cy="3693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b="1" dirty="0">
                <a:solidFill>
                  <a:schemeClr val="accent1">
                    <a:lumMod val="75000"/>
                  </a:schemeClr>
                </a:solidFill>
              </a:rPr>
              <a:t>SEMESTRE 5</a:t>
            </a:r>
          </a:p>
        </p:txBody>
      </p:sp>
      <p:graphicFrame>
        <p:nvGraphicFramePr>
          <p:cNvPr id="2" name="Tableau 1">
            <a:extLst>
              <a:ext uri="{FF2B5EF4-FFF2-40B4-BE49-F238E27FC236}">
                <a16:creationId xmlns:a16="http://schemas.microsoft.com/office/drawing/2014/main" xmlns="" id="{759F31F5-EFD8-1100-CD54-2223A91F6B2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88387710"/>
              </p:ext>
            </p:extLst>
          </p:nvPr>
        </p:nvGraphicFramePr>
        <p:xfrm>
          <a:off x="838198" y="2281186"/>
          <a:ext cx="10702492" cy="418699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055916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380689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970384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07302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3796282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59814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LLSC5003</a:t>
                      </a:r>
                    </a:p>
                  </a:txBody>
                  <a:tcPr marL="7620" marR="7620" marT="7620" marB="0" anchor="b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 fontAlgn="b">
                        <a:buNone/>
                      </a:pPr>
                      <a:r>
                        <a:rPr lang="ar-MA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السداسي الخامس علم الاجتماع</a:t>
                      </a:r>
                    </a:p>
                  </a:txBody>
                  <a:tcPr marL="7620" marR="7620" marT="7620" marB="0" anchor="b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fr-FR" sz="14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b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LFSC3504</a:t>
                      </a:r>
                    </a:p>
                  </a:txBody>
                  <a:tcPr marL="7620" marR="7620" marT="7620" marB="0" anchor="b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 fontAlgn="b">
                        <a:buNone/>
                      </a:pPr>
                      <a:r>
                        <a:rPr lang="ar-MA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الفصل 5 علم الاجتماع</a:t>
                      </a:r>
                    </a:p>
                  </a:txBody>
                  <a:tcPr marL="7620" marR="7620" marT="7620" marB="0" anchor="b">
                    <a:solidFill>
                      <a:schemeClr val="accent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59814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LLSC5203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rtl="1" fontAlgn="b">
                        <a:buNone/>
                      </a:pPr>
                      <a:r>
                        <a:rPr lang="ar-MA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سوسيولوجيا الفقر والهشاشة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fr-FR" sz="14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LFSC3514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rtl="1" fontAlgn="b">
                        <a:buNone/>
                      </a:pPr>
                      <a:r>
                        <a:rPr lang="ar-MA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سوسيولوجيا المغرب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59814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LLSC5103</a:t>
                      </a:r>
                    </a:p>
                  </a:txBody>
                  <a:tcPr marL="7620" marR="7620" marT="7620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 fontAlgn="b">
                        <a:buNone/>
                      </a:pPr>
                      <a:r>
                        <a:rPr lang="ar-MA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سوسيولوجيا التنمية</a:t>
                      </a:r>
                    </a:p>
                  </a:txBody>
                  <a:tcPr marL="7620" marR="7620" marT="7620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fr-FR" sz="14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LFSC3524</a:t>
                      </a:r>
                    </a:p>
                  </a:txBody>
                  <a:tcPr marL="7620" marR="7620" marT="7620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 fontAlgn="b">
                        <a:buNone/>
                      </a:pPr>
                      <a:r>
                        <a:rPr lang="ar-MA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التخطيط والتنمية الحضرية</a:t>
                      </a:r>
                    </a:p>
                  </a:txBody>
                  <a:tcPr marL="7620" marR="7620" marT="7620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59814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LLSC5303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rtl="1" fontAlgn="b">
                        <a:buNone/>
                      </a:pPr>
                      <a:r>
                        <a:rPr lang="ar-MA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سوسيولوجيا الهجرة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fr-FR" sz="14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LFSC3534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rtl="1" fontAlgn="b">
                        <a:buNone/>
                      </a:pPr>
                      <a:r>
                        <a:rPr lang="ar-MA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المدينة والعولمة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59814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LLSC5403</a:t>
                      </a:r>
                    </a:p>
                  </a:txBody>
                  <a:tcPr marL="7620" marR="7620" marT="7620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 fontAlgn="b">
                        <a:buNone/>
                      </a:pPr>
                      <a:r>
                        <a:rPr lang="ar-MA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علم الاجتماع الرقمي</a:t>
                      </a:r>
                    </a:p>
                  </a:txBody>
                  <a:tcPr marL="7620" marR="7620" marT="7620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fr-FR" sz="14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LFSC3544</a:t>
                      </a:r>
                    </a:p>
                  </a:txBody>
                  <a:tcPr marL="7620" marR="7620" marT="7620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 fontAlgn="b">
                        <a:buNone/>
                      </a:pPr>
                      <a:r>
                        <a:rPr lang="ar-MA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الثقافات الحضرية</a:t>
                      </a:r>
                    </a:p>
                  </a:txBody>
                  <a:tcPr marL="7620" marR="7620" marT="7620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59814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LLSC5503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rtl="1" fontAlgn="b">
                        <a:buNone/>
                      </a:pPr>
                      <a:r>
                        <a:rPr lang="ar-MA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علم الاجتماع السياسي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fr-FR" sz="14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LFSC3554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rtl="1" fontAlgn="b">
                        <a:buNone/>
                      </a:pPr>
                      <a:r>
                        <a:rPr lang="ar-MA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الجريمة والمجتمع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59814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LLSC5403</a:t>
                      </a:r>
                    </a:p>
                  </a:txBody>
                  <a:tcPr marL="7620" marR="7620" marT="7620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 fontAlgn="b">
                        <a:buNone/>
                      </a:pPr>
                      <a:r>
                        <a:rPr lang="ar-MA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علم الاجتماع السياسي</a:t>
                      </a:r>
                      <a:endParaRPr lang="ar-MA" sz="14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fr-FR" sz="14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LFSC3564</a:t>
                      </a:r>
                    </a:p>
                  </a:txBody>
                  <a:tcPr marL="7620" marR="7620" marT="7620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 fontAlgn="b">
                        <a:buNone/>
                      </a:pPr>
                      <a:r>
                        <a:rPr lang="ar-MA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مشروع مؤطر1</a:t>
                      </a:r>
                    </a:p>
                  </a:txBody>
                  <a:tcPr marL="7620" marR="7620" marT="7620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6965878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1"/>
          <p:cNvSpPr txBox="1">
            <a:spLocks/>
          </p:cNvSpPr>
          <p:nvPr/>
        </p:nvSpPr>
        <p:spPr>
          <a:xfrm>
            <a:off x="1506747" y="338328"/>
            <a:ext cx="9144000" cy="1067778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ar-MA" b="1" dirty="0"/>
              <a:t>شعبة علم النفس</a:t>
            </a:r>
            <a:endParaRPr lang="fr-FR" b="1" dirty="0"/>
          </a:p>
        </p:txBody>
      </p:sp>
      <p:sp>
        <p:nvSpPr>
          <p:cNvPr id="5" name="ZoneTexte 4"/>
          <p:cNvSpPr txBox="1"/>
          <p:nvPr/>
        </p:nvSpPr>
        <p:spPr>
          <a:xfrm>
            <a:off x="1417963" y="1717289"/>
            <a:ext cx="408029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MA" sz="2000" b="1" dirty="0">
                <a:solidFill>
                  <a:srgbClr val="FF0000"/>
                </a:solidFill>
              </a:rPr>
              <a:t>وحدات النظام الجديد </a:t>
            </a:r>
            <a:r>
              <a:rPr lang="ar-MA" sz="2400" b="1" dirty="0">
                <a:solidFill>
                  <a:srgbClr val="FF0000"/>
                </a:solidFill>
              </a:rPr>
              <a:t>المرادفة</a:t>
            </a:r>
            <a:endParaRPr lang="fr-FR" sz="2000" b="1" dirty="0">
              <a:solidFill>
                <a:srgbClr val="FF0000"/>
              </a:solidFill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7100805" y="1748066"/>
            <a:ext cx="408029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MA" sz="2000" b="1" dirty="0">
                <a:solidFill>
                  <a:srgbClr val="FF0000"/>
                </a:solidFill>
              </a:rPr>
              <a:t>وحدات النظام القديم</a:t>
            </a:r>
            <a:endParaRPr lang="fr-FR" sz="2000" b="1" dirty="0">
              <a:solidFill>
                <a:srgbClr val="FF0000"/>
              </a:solidFill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4404048" y="1461168"/>
            <a:ext cx="3676261" cy="3693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b="1" dirty="0">
                <a:solidFill>
                  <a:schemeClr val="accent1">
                    <a:lumMod val="75000"/>
                  </a:schemeClr>
                </a:solidFill>
              </a:rPr>
              <a:t>SEMESTRE 5 Psychologie Clinique</a:t>
            </a:r>
          </a:p>
        </p:txBody>
      </p:sp>
      <p:graphicFrame>
        <p:nvGraphicFramePr>
          <p:cNvPr id="2" name="Tableau 1">
            <a:extLst>
              <a:ext uri="{FF2B5EF4-FFF2-40B4-BE49-F238E27FC236}">
                <a16:creationId xmlns:a16="http://schemas.microsoft.com/office/drawing/2014/main" xmlns="" id="{95EC68E2-63AF-821F-91A3-7F0E2042DDC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54660654"/>
              </p:ext>
            </p:extLst>
          </p:nvPr>
        </p:nvGraphicFramePr>
        <p:xfrm>
          <a:off x="838198" y="2281186"/>
          <a:ext cx="10702492" cy="418699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055916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380689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970384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07302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3796282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59814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LLPS5003</a:t>
                      </a:r>
                    </a:p>
                  </a:txBody>
                  <a:tcPr marL="7620" marR="7620" marT="7620" marB="0" anchor="b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Semestre 5 Psychologie Clinique, Sociale et du Travail </a:t>
                      </a:r>
                    </a:p>
                  </a:txBody>
                  <a:tcPr marL="7620" marR="7620" marT="7620" marB="0" anchor="b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fr-FR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LFSG3504</a:t>
                      </a:r>
                    </a:p>
                  </a:txBody>
                  <a:tcPr marL="7620" marR="7620" marT="7620" marB="0" anchor="b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Semestre 5 Psychologie </a:t>
                      </a:r>
                      <a:r>
                        <a:rPr lang="fr-FR" sz="14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Psychologie</a:t>
                      </a:r>
                      <a:r>
                        <a:rPr lang="fr-F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Clinique</a:t>
                      </a:r>
                    </a:p>
                  </a:txBody>
                  <a:tcPr marL="7620" marR="7620" marT="7620" marB="0" anchor="b">
                    <a:solidFill>
                      <a:schemeClr val="accent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59814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LLPS5303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Cognition Sociale 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fr-FR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LFSG3514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Interaction sociale et relation intergroupe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59814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LLPS5203</a:t>
                      </a:r>
                    </a:p>
                  </a:txBody>
                  <a:tcPr marL="7620" marR="7620" marT="7620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Cliniques Psychosomatiques</a:t>
                      </a:r>
                    </a:p>
                  </a:txBody>
                  <a:tcPr marL="7620" marR="7620" marT="7620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fr-FR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LFSG3524</a:t>
                      </a:r>
                    </a:p>
                  </a:txBody>
                  <a:tcPr marL="7620" marR="7620" marT="7620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Psychopathologie dynamique</a:t>
                      </a:r>
                    </a:p>
                  </a:txBody>
                  <a:tcPr marL="7620" marR="7620" marT="7620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59814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LLPS5103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Addiction et Conduites Antisociales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fr-FR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LFSG3534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Psychopathologie de l’enfant et de l’adolescent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59814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LLPS5503</a:t>
                      </a:r>
                    </a:p>
                  </a:txBody>
                  <a:tcPr marL="7620" marR="7620" marT="7620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Vulnérabilité et handicap : approches psychologiques </a:t>
                      </a:r>
                    </a:p>
                  </a:txBody>
                  <a:tcPr marL="7620" marR="7620" marT="7620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fr-FR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LFSG3544</a:t>
                      </a:r>
                    </a:p>
                  </a:txBody>
                  <a:tcPr marL="7620" marR="7620" marT="7620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Psychopathologie de l’adulte et des personnes âgées </a:t>
                      </a:r>
                    </a:p>
                  </a:txBody>
                  <a:tcPr marL="7620" marR="7620" marT="7620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59814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LLPS5403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Connaissance des Milieux Economiques et Socioprofessionnels 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fr-FR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LFSG3554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Méthodes </a:t>
                      </a:r>
                      <a:r>
                        <a:rPr lang="fr-FR" sz="14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quantit</a:t>
                      </a:r>
                      <a:r>
                        <a:rPr lang="fr-F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. et </a:t>
                      </a:r>
                      <a:r>
                        <a:rPr lang="fr-FR" sz="14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qualit</a:t>
                      </a:r>
                      <a:r>
                        <a:rPr lang="fr-F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. en psycho. sociale et clinique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59814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LLPS5403</a:t>
                      </a:r>
                    </a:p>
                  </a:txBody>
                  <a:tcPr marL="7620" marR="7620" marT="7620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Connaissance des Milieux Economiques et Socioprofessionnels </a:t>
                      </a:r>
                    </a:p>
                  </a:txBody>
                  <a:tcPr marL="7620" marR="7620" marT="7620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fr-FR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LFSG3564</a:t>
                      </a:r>
                    </a:p>
                  </a:txBody>
                  <a:tcPr marL="7620" marR="7620" marT="7620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Pré-projet</a:t>
                      </a:r>
                      <a:r>
                        <a:rPr lang="fr-F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</a:p>
                  </a:txBody>
                  <a:tcPr marL="7620" marR="7620" marT="7620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7836436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xmlns="" id="{435D1623-D89C-33A7-8CAC-A8541AA0554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1">
            <a:extLst>
              <a:ext uri="{FF2B5EF4-FFF2-40B4-BE49-F238E27FC236}">
                <a16:creationId xmlns:a16="http://schemas.microsoft.com/office/drawing/2014/main" xmlns="" id="{D1F72E30-1B95-10F6-499C-8CBAD3D583ED}"/>
              </a:ext>
            </a:extLst>
          </p:cNvPr>
          <p:cNvSpPr txBox="1">
            <a:spLocks/>
          </p:cNvSpPr>
          <p:nvPr/>
        </p:nvSpPr>
        <p:spPr>
          <a:xfrm>
            <a:off x="1506747" y="338328"/>
            <a:ext cx="9144000" cy="1067778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ar-MA" b="1" dirty="0"/>
              <a:t>شعبة علم النفس</a:t>
            </a:r>
            <a:endParaRPr lang="fr-FR" b="1" dirty="0"/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xmlns="" id="{F12C0A10-5CC9-605E-8507-2B756AFCEA6F}"/>
              </a:ext>
            </a:extLst>
          </p:cNvPr>
          <p:cNvSpPr txBox="1"/>
          <p:nvPr/>
        </p:nvSpPr>
        <p:spPr>
          <a:xfrm>
            <a:off x="1417963" y="1717289"/>
            <a:ext cx="408029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MA" sz="2000" b="1" dirty="0">
                <a:solidFill>
                  <a:srgbClr val="FF0000"/>
                </a:solidFill>
              </a:rPr>
              <a:t>وحدات النظام الجديد </a:t>
            </a:r>
            <a:r>
              <a:rPr lang="ar-MA" sz="2400" b="1" dirty="0">
                <a:solidFill>
                  <a:srgbClr val="FF0000"/>
                </a:solidFill>
              </a:rPr>
              <a:t>المرادفة</a:t>
            </a:r>
            <a:endParaRPr lang="fr-FR" sz="2000" b="1" dirty="0">
              <a:solidFill>
                <a:srgbClr val="FF0000"/>
              </a:solidFill>
            </a:endParaRP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xmlns="" id="{058DCD53-4E0A-EA20-758F-80750D20140C}"/>
              </a:ext>
            </a:extLst>
          </p:cNvPr>
          <p:cNvSpPr txBox="1"/>
          <p:nvPr/>
        </p:nvSpPr>
        <p:spPr>
          <a:xfrm>
            <a:off x="7100805" y="1748066"/>
            <a:ext cx="408029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MA" sz="2000" b="1" dirty="0">
                <a:solidFill>
                  <a:srgbClr val="FF0000"/>
                </a:solidFill>
              </a:rPr>
              <a:t>وحدات النظام القديم</a:t>
            </a:r>
            <a:endParaRPr lang="fr-FR" sz="2000" b="1" dirty="0">
              <a:solidFill>
                <a:srgbClr val="FF0000"/>
              </a:solidFill>
            </a:endParaRP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xmlns="" id="{288F5A85-FC0F-6446-4F32-C280E7CA001A}"/>
              </a:ext>
            </a:extLst>
          </p:cNvPr>
          <p:cNvSpPr txBox="1"/>
          <p:nvPr/>
        </p:nvSpPr>
        <p:spPr>
          <a:xfrm>
            <a:off x="4404048" y="1461168"/>
            <a:ext cx="3676261" cy="3693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b="1" dirty="0">
                <a:solidFill>
                  <a:schemeClr val="accent1">
                    <a:lumMod val="75000"/>
                  </a:schemeClr>
                </a:solidFill>
              </a:rPr>
              <a:t>SEMESTRE 5 Psychologie Sociale</a:t>
            </a:r>
          </a:p>
        </p:txBody>
      </p:sp>
      <p:graphicFrame>
        <p:nvGraphicFramePr>
          <p:cNvPr id="2" name="Tableau 1">
            <a:extLst>
              <a:ext uri="{FF2B5EF4-FFF2-40B4-BE49-F238E27FC236}">
                <a16:creationId xmlns:a16="http://schemas.microsoft.com/office/drawing/2014/main" xmlns="" id="{58C7A894-5426-0494-22F8-CDF92DAA5A8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91571362"/>
              </p:ext>
            </p:extLst>
          </p:nvPr>
        </p:nvGraphicFramePr>
        <p:xfrm>
          <a:off x="838198" y="2281186"/>
          <a:ext cx="10702492" cy="418699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055916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4124131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60649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035698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3880257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59814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LLPS5003</a:t>
                      </a:r>
                    </a:p>
                  </a:txBody>
                  <a:tcPr marL="7620" marR="7620" marT="7620" marB="0" anchor="b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Semestre 5 Psychologie Clinique, Sociale et du Travail </a:t>
                      </a:r>
                    </a:p>
                  </a:txBody>
                  <a:tcPr marL="7620" marR="7620" marT="7620" marB="0" anchor="b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fr-FR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LFSS3504</a:t>
                      </a:r>
                    </a:p>
                  </a:txBody>
                  <a:tcPr marL="7620" marR="7620" marT="7620" marB="0" anchor="b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Semestre 5 Psychologie Sociale</a:t>
                      </a:r>
                    </a:p>
                  </a:txBody>
                  <a:tcPr marL="7620" marR="7620" marT="7620" marB="0" anchor="b">
                    <a:solidFill>
                      <a:schemeClr val="accent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59814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LLPS5303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Cognition Sociale 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fr-FR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LFSS3514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Interaction sociale et relation intergroupe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59814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LLPS5203</a:t>
                      </a:r>
                    </a:p>
                  </a:txBody>
                  <a:tcPr marL="7620" marR="7620" marT="7620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Cliniques Psychosomatiques</a:t>
                      </a:r>
                    </a:p>
                  </a:txBody>
                  <a:tcPr marL="7620" marR="7620" marT="7620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fr-FR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LFSS3524</a:t>
                      </a:r>
                    </a:p>
                  </a:txBody>
                  <a:tcPr marL="7620" marR="7620" marT="7620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Psychopathologie dynamique</a:t>
                      </a:r>
                    </a:p>
                  </a:txBody>
                  <a:tcPr marL="7620" marR="7620" marT="7620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59814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LLPS5303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Cognition Sociale 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fr-FR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LFSS3534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La cognition sociale 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59814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LLPS5403</a:t>
                      </a:r>
                    </a:p>
                  </a:txBody>
                  <a:tcPr marL="7620" marR="7620" marT="7620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Connaissance des Milieux Economiques et Socioprofessionnels </a:t>
                      </a:r>
                    </a:p>
                  </a:txBody>
                  <a:tcPr marL="7620" marR="7620" marT="7620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fr-FR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LFSS3544</a:t>
                      </a:r>
                    </a:p>
                  </a:txBody>
                  <a:tcPr marL="7620" marR="7620" marT="7620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Psychologie sociale appliquée : travail, famille et école </a:t>
                      </a:r>
                    </a:p>
                  </a:txBody>
                  <a:tcPr marL="7620" marR="7620" marT="7620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59814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LLPS5403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ADDICTION ET CONDUITES ANTISOCIALES</a:t>
                      </a:r>
                      <a:endParaRPr lang="fr-FR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fr-FR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LFSS3554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Méthodes </a:t>
                      </a:r>
                      <a:r>
                        <a:rPr lang="fr-FR" sz="14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quantit</a:t>
                      </a:r>
                      <a:r>
                        <a:rPr lang="fr-F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. et </a:t>
                      </a:r>
                      <a:r>
                        <a:rPr lang="fr-FR" sz="14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qualit</a:t>
                      </a:r>
                      <a:r>
                        <a:rPr lang="fr-F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. en psycho. sociale et clinique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59814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LLPS5403</a:t>
                      </a:r>
                    </a:p>
                  </a:txBody>
                  <a:tcPr marL="7620" marR="7620" marT="7620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b="1" i="0" u="none" strike="noStrike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Vulnérabilité et handicap : approches psychologiques</a:t>
                      </a:r>
                      <a:endParaRPr lang="fr-FR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fr-FR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LFSS3564</a:t>
                      </a:r>
                    </a:p>
                  </a:txBody>
                  <a:tcPr marL="7620" marR="7620" marT="7620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Pré-projet</a:t>
                      </a:r>
                      <a:r>
                        <a:rPr lang="fr-F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</a:p>
                  </a:txBody>
                  <a:tcPr marL="7620" marR="7620" marT="7620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203817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1"/>
          <p:cNvSpPr txBox="1">
            <a:spLocks/>
          </p:cNvSpPr>
          <p:nvPr/>
        </p:nvSpPr>
        <p:spPr>
          <a:xfrm>
            <a:off x="1506747" y="429768"/>
            <a:ext cx="9144000" cy="976338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ar-MA" b="1" dirty="0"/>
              <a:t>شعبة اللغة الإنجليزية وآدابها</a:t>
            </a:r>
            <a:endParaRPr lang="fr-FR" b="1" dirty="0"/>
          </a:p>
        </p:txBody>
      </p:sp>
      <p:sp>
        <p:nvSpPr>
          <p:cNvPr id="6" name="ZoneTexte 5"/>
          <p:cNvSpPr txBox="1"/>
          <p:nvPr/>
        </p:nvSpPr>
        <p:spPr>
          <a:xfrm>
            <a:off x="1915237" y="1869172"/>
            <a:ext cx="408029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MA" sz="2000" b="1" dirty="0">
                <a:solidFill>
                  <a:srgbClr val="FF0000"/>
                </a:solidFill>
              </a:rPr>
              <a:t>وحدات النظام الجديد </a:t>
            </a:r>
            <a:r>
              <a:rPr lang="ar-MA" sz="2400" b="1" dirty="0">
                <a:solidFill>
                  <a:srgbClr val="FF0000"/>
                </a:solidFill>
              </a:rPr>
              <a:t>المرادفة</a:t>
            </a:r>
            <a:endParaRPr lang="fr-FR" sz="2000" b="1" dirty="0">
              <a:solidFill>
                <a:srgbClr val="FF0000"/>
              </a:solidFill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6843853" y="1882112"/>
            <a:ext cx="408029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MA" sz="2000" b="1" dirty="0">
                <a:solidFill>
                  <a:srgbClr val="FF0000"/>
                </a:solidFill>
              </a:rPr>
              <a:t>وحدات النظام القديم</a:t>
            </a:r>
            <a:endParaRPr lang="fr-FR" sz="2000" b="1" dirty="0">
              <a:solidFill>
                <a:srgbClr val="FF0000"/>
              </a:solidFill>
            </a:endParaRPr>
          </a:p>
        </p:txBody>
      </p:sp>
      <p:sp>
        <p:nvSpPr>
          <p:cNvPr id="8" name="ZoneTexte 7"/>
          <p:cNvSpPr txBox="1"/>
          <p:nvPr/>
        </p:nvSpPr>
        <p:spPr>
          <a:xfrm>
            <a:off x="4749283" y="1581912"/>
            <a:ext cx="3582954" cy="3693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b="1" dirty="0">
                <a:solidFill>
                  <a:schemeClr val="accent1">
                    <a:lumMod val="75000"/>
                  </a:schemeClr>
                </a:solidFill>
              </a:rPr>
              <a:t>SEMESTRE 5 </a:t>
            </a:r>
            <a:r>
              <a:rPr lang="fr-FR" b="1" dirty="0" err="1">
                <a:solidFill>
                  <a:schemeClr val="accent1">
                    <a:lumMod val="75000"/>
                  </a:schemeClr>
                </a:solidFill>
              </a:rPr>
              <a:t>Linguistics</a:t>
            </a:r>
            <a:endParaRPr lang="fr-FR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graphicFrame>
        <p:nvGraphicFramePr>
          <p:cNvPr id="9" name="Tableau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80353011"/>
              </p:ext>
            </p:extLst>
          </p:nvPr>
        </p:nvGraphicFramePr>
        <p:xfrm>
          <a:off x="837397" y="2330835"/>
          <a:ext cx="10693669" cy="432022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098485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352578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098485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098485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3872434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61717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LLEA5003</a:t>
                      </a:r>
                    </a:p>
                  </a:txBody>
                  <a:tcPr marL="7620" marR="7620" marT="7620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Semestre 5 </a:t>
                      </a:r>
                      <a:r>
                        <a:rPr lang="fr-FR" sz="16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Linguistics</a:t>
                      </a:r>
                      <a:endParaRPr lang="fr-FR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fr-FR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LFEL3504</a:t>
                      </a:r>
                    </a:p>
                  </a:txBody>
                  <a:tcPr marL="7620" marR="7620" marT="7620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Semester 5 English Studies linguistics</a:t>
                      </a:r>
                    </a:p>
                  </a:txBody>
                  <a:tcPr marL="7620" marR="7620" marT="7620" marB="0" anchor="b"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61717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LLEA5103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Translation 1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fr-FR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LFEL3514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Translation 1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61717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LLEA5403</a:t>
                      </a:r>
                    </a:p>
                  </a:txBody>
                  <a:tcPr marL="7620" marR="7620" marT="7620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Sociolinguistics</a:t>
                      </a:r>
                    </a:p>
                  </a:txBody>
                  <a:tcPr marL="7620" marR="7620" marT="7620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fr-FR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LFEL3524</a:t>
                      </a:r>
                    </a:p>
                  </a:txBody>
                  <a:tcPr marL="7620" marR="7620" marT="7620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Sociolinguistics</a:t>
                      </a:r>
                    </a:p>
                  </a:txBody>
                  <a:tcPr marL="7620" marR="7620" marT="7620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61717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LLEA5203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Applied Linguistics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fr-FR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LFEL3534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Discourse Analysis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61717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LLEA5503</a:t>
                      </a:r>
                    </a:p>
                  </a:txBody>
                  <a:tcPr marL="7620" marR="7620" marT="7620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TEFL Methodology</a:t>
                      </a:r>
                    </a:p>
                  </a:txBody>
                  <a:tcPr marL="7620" marR="7620" marT="7620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fr-FR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LFEL3544</a:t>
                      </a:r>
                    </a:p>
                  </a:txBody>
                  <a:tcPr marL="7620" marR="7620" marT="7620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Syntax</a:t>
                      </a:r>
                    </a:p>
                  </a:txBody>
                  <a:tcPr marL="7620" marR="7620" marT="7620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61717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LLEA5303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Phonology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fr-FR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LFEL3554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Phonology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61717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LLEA5103</a:t>
                      </a:r>
                    </a:p>
                  </a:txBody>
                  <a:tcPr marL="7620" marR="7620" marT="7620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Translation 1</a:t>
                      </a:r>
                    </a:p>
                  </a:txBody>
                  <a:tcPr marL="7620" marR="7620" marT="7620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fr-FR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LFEL3564</a:t>
                      </a:r>
                    </a:p>
                  </a:txBody>
                  <a:tcPr marL="7620" marR="7620" marT="7620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End-of-</a:t>
                      </a:r>
                      <a:r>
                        <a:rPr lang="fr-FR" sz="16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Studies</a:t>
                      </a:r>
                      <a:r>
                        <a:rPr lang="fr-F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Project 1</a:t>
                      </a:r>
                    </a:p>
                  </a:txBody>
                  <a:tcPr marL="7620" marR="7620" marT="7620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964913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xmlns="" id="{B49BDBB9-583E-A61C-AF61-F594E4F3633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1">
            <a:extLst>
              <a:ext uri="{FF2B5EF4-FFF2-40B4-BE49-F238E27FC236}">
                <a16:creationId xmlns:a16="http://schemas.microsoft.com/office/drawing/2014/main" xmlns="" id="{4FBB66D4-E948-8E13-06E6-A51587C43102}"/>
              </a:ext>
            </a:extLst>
          </p:cNvPr>
          <p:cNvSpPr txBox="1">
            <a:spLocks/>
          </p:cNvSpPr>
          <p:nvPr/>
        </p:nvSpPr>
        <p:spPr>
          <a:xfrm>
            <a:off x="1506747" y="429768"/>
            <a:ext cx="9144000" cy="976338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ar-MA" b="1" dirty="0"/>
              <a:t>شعبة اللغة الإنجليزية وآدابها</a:t>
            </a:r>
            <a:endParaRPr lang="fr-FR" b="1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xmlns="" id="{15C3DA3F-35B3-B65C-E35E-24EE5F36B8EE}"/>
              </a:ext>
            </a:extLst>
          </p:cNvPr>
          <p:cNvSpPr txBox="1"/>
          <p:nvPr/>
        </p:nvSpPr>
        <p:spPr>
          <a:xfrm>
            <a:off x="1915237" y="1869172"/>
            <a:ext cx="408029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MA" sz="2000" b="1" dirty="0">
                <a:solidFill>
                  <a:srgbClr val="FF0000"/>
                </a:solidFill>
              </a:rPr>
              <a:t>وحدات النظام الجديد </a:t>
            </a:r>
            <a:r>
              <a:rPr lang="ar-MA" sz="2400" b="1" dirty="0">
                <a:solidFill>
                  <a:srgbClr val="FF0000"/>
                </a:solidFill>
              </a:rPr>
              <a:t>المرادفة</a:t>
            </a:r>
            <a:endParaRPr lang="fr-FR" sz="2000" b="1" dirty="0">
              <a:solidFill>
                <a:srgbClr val="FF0000"/>
              </a:solidFill>
            </a:endParaRP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xmlns="" id="{885A3DC9-25FA-4D96-B1AF-36076D11FF53}"/>
              </a:ext>
            </a:extLst>
          </p:cNvPr>
          <p:cNvSpPr txBox="1"/>
          <p:nvPr/>
        </p:nvSpPr>
        <p:spPr>
          <a:xfrm>
            <a:off x="6843853" y="1882112"/>
            <a:ext cx="408029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MA" sz="2000" b="1" dirty="0">
                <a:solidFill>
                  <a:srgbClr val="FF0000"/>
                </a:solidFill>
              </a:rPr>
              <a:t>وحدات النظام القديم</a:t>
            </a:r>
            <a:endParaRPr lang="fr-FR" sz="2000" b="1" dirty="0">
              <a:solidFill>
                <a:srgbClr val="FF0000"/>
              </a:solidFill>
            </a:endParaRP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xmlns="" id="{E6D0AFCD-4EAB-9145-FBAD-60C8DFF00767}"/>
              </a:ext>
            </a:extLst>
          </p:cNvPr>
          <p:cNvSpPr txBox="1"/>
          <p:nvPr/>
        </p:nvSpPr>
        <p:spPr>
          <a:xfrm>
            <a:off x="3564294" y="1525926"/>
            <a:ext cx="4665306" cy="3693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b="1" dirty="0" err="1">
                <a:solidFill>
                  <a:schemeClr val="accent1">
                    <a:lumMod val="75000"/>
                  </a:schemeClr>
                </a:solidFill>
              </a:rPr>
              <a:t>Semestre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 5 Literary and Cultural Studies</a:t>
            </a:r>
            <a:endParaRPr lang="fr-FR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graphicFrame>
        <p:nvGraphicFramePr>
          <p:cNvPr id="9" name="Tableau 8">
            <a:extLst>
              <a:ext uri="{FF2B5EF4-FFF2-40B4-BE49-F238E27FC236}">
                <a16:creationId xmlns:a16="http://schemas.microsoft.com/office/drawing/2014/main" xmlns="" id="{03C3AB41-0B4A-A5AB-47DA-58F513BE4AB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44845101"/>
              </p:ext>
            </p:extLst>
          </p:nvPr>
        </p:nvGraphicFramePr>
        <p:xfrm>
          <a:off x="731912" y="2415666"/>
          <a:ext cx="10693669" cy="432022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098485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352578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098485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098485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3872434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617175">
                <a:tc>
                  <a:txBody>
                    <a:bodyPr/>
                    <a:lstStyle/>
                    <a:p>
                      <a:pPr algn="just" fontAlgn="b">
                        <a:buNone/>
                      </a:pPr>
                      <a:r>
                        <a:rPr lang="fr-F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LLEC5003</a:t>
                      </a:r>
                    </a:p>
                  </a:txBody>
                  <a:tcPr marL="7620" marR="7620" marT="7620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b">
                        <a:buNone/>
                      </a:pPr>
                      <a:r>
                        <a:rPr lang="en-US" sz="16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Semestre</a:t>
                      </a:r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5 Literary and Cultural Studies</a:t>
                      </a:r>
                    </a:p>
                  </a:txBody>
                  <a:tcPr marL="7620" marR="7620" marT="7620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b">
                        <a:buNone/>
                      </a:pPr>
                      <a:endParaRPr lang="fr-FR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b">
                        <a:buNone/>
                      </a:pPr>
                      <a:r>
                        <a:rPr lang="fr-FR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LFEC3504</a:t>
                      </a:r>
                    </a:p>
                  </a:txBody>
                  <a:tcPr marL="7620" marR="7620" marT="7620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b">
                        <a:buNone/>
                      </a:pPr>
                      <a:r>
                        <a:rPr lang="en-US" sz="16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Semestre</a:t>
                      </a:r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5 English Studies cultural Studies</a:t>
                      </a:r>
                    </a:p>
                  </a:txBody>
                  <a:tcPr marL="7620" marR="7620" marT="7620" marB="0" anchor="b"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617175">
                <a:tc>
                  <a:txBody>
                    <a:bodyPr/>
                    <a:lstStyle/>
                    <a:p>
                      <a:pPr algn="just" fontAlgn="b">
                        <a:buNone/>
                      </a:pPr>
                      <a:r>
                        <a:rPr lang="fr-F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LLEC5103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just" fontAlgn="b">
                        <a:buNone/>
                      </a:pPr>
                      <a:r>
                        <a:rPr lang="fr-F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Translation 1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just" fontAlgn="b">
                        <a:buNone/>
                      </a:pPr>
                      <a:endParaRPr lang="fr-FR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just" fontAlgn="b">
                        <a:buNone/>
                      </a:pPr>
                      <a:r>
                        <a:rPr lang="fr-FR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LFEC3514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just" fontAlgn="b">
                        <a:buNone/>
                      </a:pPr>
                      <a:r>
                        <a:rPr lang="fr-F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Translation 1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617175">
                <a:tc>
                  <a:txBody>
                    <a:bodyPr/>
                    <a:lstStyle/>
                    <a:p>
                      <a:pPr algn="just" fontAlgn="b">
                        <a:buNone/>
                      </a:pPr>
                      <a:r>
                        <a:rPr lang="fr-FR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LLEC5203</a:t>
                      </a:r>
                    </a:p>
                  </a:txBody>
                  <a:tcPr marL="7620" marR="7620" marT="7620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b">
                        <a:buNone/>
                      </a:pPr>
                      <a:r>
                        <a:rPr lang="fr-FR" sz="16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African</a:t>
                      </a:r>
                      <a:r>
                        <a:rPr lang="fr-F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fr-FR" sz="16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Literature</a:t>
                      </a:r>
                      <a:endParaRPr lang="fr-FR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b">
                        <a:buNone/>
                      </a:pPr>
                      <a:endParaRPr lang="fr-FR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b">
                        <a:buNone/>
                      </a:pPr>
                      <a:r>
                        <a:rPr lang="fr-FR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LFEC3524</a:t>
                      </a:r>
                    </a:p>
                  </a:txBody>
                  <a:tcPr marL="7620" marR="7620" marT="7620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b">
                        <a:buNone/>
                      </a:pPr>
                      <a:r>
                        <a:rPr lang="fr-FR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Literary Criticism</a:t>
                      </a:r>
                    </a:p>
                  </a:txBody>
                  <a:tcPr marL="7620" marR="7620" marT="7620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617175">
                <a:tc>
                  <a:txBody>
                    <a:bodyPr/>
                    <a:lstStyle/>
                    <a:p>
                      <a:pPr algn="just" fontAlgn="b">
                        <a:buNone/>
                      </a:pPr>
                      <a:r>
                        <a:rPr lang="fr-FR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LLEC5303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just" fontAlgn="b">
                        <a:buNone/>
                      </a:pPr>
                      <a:r>
                        <a:rPr lang="fr-FR" sz="16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Popular</a:t>
                      </a:r>
                      <a:r>
                        <a:rPr lang="fr-F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Culture et Society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just" fontAlgn="b">
                        <a:buNone/>
                      </a:pPr>
                      <a:endParaRPr lang="fr-FR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just" fontAlgn="b">
                        <a:buNone/>
                      </a:pPr>
                      <a:r>
                        <a:rPr lang="fr-FR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LFEC3534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just" fontAlgn="b">
                        <a:buNone/>
                      </a:pPr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Studies in New Media and Cyberculture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617175">
                <a:tc>
                  <a:txBody>
                    <a:bodyPr/>
                    <a:lstStyle/>
                    <a:p>
                      <a:pPr algn="just" fontAlgn="b">
                        <a:buNone/>
                      </a:pPr>
                      <a:r>
                        <a:rPr lang="fr-FR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LLEC5403</a:t>
                      </a:r>
                    </a:p>
                  </a:txBody>
                  <a:tcPr marL="7620" marR="7620" marT="7620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b">
                        <a:buNone/>
                      </a:pPr>
                      <a:r>
                        <a:rPr lang="fr-F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Visual Culture</a:t>
                      </a:r>
                    </a:p>
                  </a:txBody>
                  <a:tcPr marL="7620" marR="7620" marT="7620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b">
                        <a:buNone/>
                      </a:pPr>
                      <a:endParaRPr lang="fr-FR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b">
                        <a:buNone/>
                      </a:pPr>
                      <a:r>
                        <a:rPr lang="fr-F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LFEC3544</a:t>
                      </a:r>
                    </a:p>
                  </a:txBody>
                  <a:tcPr marL="7620" marR="7620" marT="7620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b">
                        <a:buNone/>
                      </a:pPr>
                      <a:r>
                        <a:rPr lang="fr-F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Visual Communication</a:t>
                      </a:r>
                    </a:p>
                  </a:txBody>
                  <a:tcPr marL="7620" marR="7620" marT="7620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617175">
                <a:tc>
                  <a:txBody>
                    <a:bodyPr/>
                    <a:lstStyle/>
                    <a:p>
                      <a:pPr algn="just" fontAlgn="b">
                        <a:buNone/>
                      </a:pPr>
                      <a:r>
                        <a:rPr lang="fr-FR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LLEC5503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just" fontAlgn="b">
                        <a:buNone/>
                      </a:pPr>
                      <a:r>
                        <a:rPr lang="fr-FR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World Literature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just" fontAlgn="b">
                        <a:buNone/>
                      </a:pPr>
                      <a:endParaRPr lang="fr-FR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just" fontAlgn="b">
                        <a:buNone/>
                      </a:pPr>
                      <a:r>
                        <a:rPr lang="fr-F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LFEC3554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just" fontAlgn="b">
                        <a:buNone/>
                      </a:pPr>
                      <a:r>
                        <a:rPr lang="fr-F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The Media and </a:t>
                      </a:r>
                      <a:r>
                        <a:rPr lang="fr-FR" sz="16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Globalization</a:t>
                      </a:r>
                      <a:endParaRPr lang="fr-FR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617175">
                <a:tc>
                  <a:txBody>
                    <a:bodyPr/>
                    <a:lstStyle/>
                    <a:p>
                      <a:pPr algn="just" fontAlgn="b">
                        <a:buNone/>
                      </a:pPr>
                      <a:r>
                        <a:rPr lang="fr-FR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LLEC5103</a:t>
                      </a:r>
                    </a:p>
                  </a:txBody>
                  <a:tcPr marL="7620" marR="7620" marT="7620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b">
                        <a:buNone/>
                      </a:pPr>
                      <a:r>
                        <a:rPr lang="fr-FR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Translation 1</a:t>
                      </a:r>
                    </a:p>
                  </a:txBody>
                  <a:tcPr marL="7620" marR="7620" marT="7620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b">
                        <a:buNone/>
                      </a:pPr>
                      <a:endParaRPr lang="fr-FR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b">
                        <a:buNone/>
                      </a:pPr>
                      <a:r>
                        <a:rPr lang="fr-FR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LFEC3564</a:t>
                      </a:r>
                    </a:p>
                  </a:txBody>
                  <a:tcPr marL="7620" marR="7620" marT="7620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b">
                        <a:buNone/>
                      </a:pPr>
                      <a:r>
                        <a:rPr lang="fr-F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End-of-</a:t>
                      </a:r>
                      <a:r>
                        <a:rPr lang="fr-FR" sz="16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Studies</a:t>
                      </a:r>
                      <a:r>
                        <a:rPr lang="fr-F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Project 1</a:t>
                      </a:r>
                    </a:p>
                  </a:txBody>
                  <a:tcPr marL="7620" marR="7620" marT="7620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712498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1"/>
          <p:cNvSpPr txBox="1">
            <a:spLocks/>
          </p:cNvSpPr>
          <p:nvPr/>
        </p:nvSpPr>
        <p:spPr>
          <a:xfrm>
            <a:off x="1506747" y="448056"/>
            <a:ext cx="9144000" cy="95805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ar-MA" b="1" dirty="0"/>
              <a:t>شعبة اللغة الفرنسية وآدابها</a:t>
            </a:r>
            <a:endParaRPr lang="fr-FR" b="1" dirty="0"/>
          </a:p>
        </p:txBody>
      </p:sp>
      <p:sp>
        <p:nvSpPr>
          <p:cNvPr id="5" name="ZoneTexte 4"/>
          <p:cNvSpPr txBox="1"/>
          <p:nvPr/>
        </p:nvSpPr>
        <p:spPr>
          <a:xfrm>
            <a:off x="1998453" y="1805164"/>
            <a:ext cx="408029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MA" sz="2000" b="1" dirty="0">
                <a:solidFill>
                  <a:srgbClr val="FF0000"/>
                </a:solidFill>
              </a:rPr>
              <a:t>وحدات النظام الجديد </a:t>
            </a:r>
            <a:r>
              <a:rPr lang="ar-MA" sz="2400" b="1" dirty="0">
                <a:solidFill>
                  <a:srgbClr val="FF0000"/>
                </a:solidFill>
              </a:rPr>
              <a:t>المرادفة</a:t>
            </a:r>
            <a:endParaRPr lang="fr-FR" sz="2000" b="1" dirty="0">
              <a:solidFill>
                <a:srgbClr val="FF0000"/>
              </a:solidFill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6480853" y="1835941"/>
            <a:ext cx="408029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MA" sz="2000" b="1" dirty="0">
                <a:solidFill>
                  <a:srgbClr val="FF0000"/>
                </a:solidFill>
              </a:rPr>
              <a:t>وحدات النظام القديم</a:t>
            </a:r>
            <a:endParaRPr lang="fr-FR" sz="2000" b="1" dirty="0">
              <a:solidFill>
                <a:srgbClr val="FF0000"/>
              </a:solidFill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3573233" y="1490632"/>
            <a:ext cx="4432431" cy="3693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b="1" dirty="0">
                <a:solidFill>
                  <a:schemeClr val="accent1">
                    <a:lumMod val="75000"/>
                  </a:schemeClr>
                </a:solidFill>
              </a:rPr>
              <a:t>SEMESTRE 5 Sciences du Langage</a:t>
            </a:r>
          </a:p>
        </p:txBody>
      </p:sp>
      <p:graphicFrame>
        <p:nvGraphicFramePr>
          <p:cNvPr id="8" name="Tableau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34870751"/>
              </p:ext>
            </p:extLst>
          </p:nvPr>
        </p:nvGraphicFramePr>
        <p:xfrm>
          <a:off x="731520" y="2396694"/>
          <a:ext cx="10770669" cy="421586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44234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4090564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858417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063689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3813765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602266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LLFR5003</a:t>
                      </a:r>
                    </a:p>
                  </a:txBody>
                  <a:tcPr marL="7620" marR="7620" marT="7620" marB="0" anchor="b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Semestre 5 Sciences du Langage</a:t>
                      </a:r>
                    </a:p>
                  </a:txBody>
                  <a:tcPr marL="7620" marR="7620" marT="7620" marB="0" anchor="b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fr-FR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LFFS3504</a:t>
                      </a:r>
                    </a:p>
                  </a:txBody>
                  <a:tcPr marL="7620" marR="7620" marT="7620" marB="0" anchor="b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Semestre 5 Etudes Françaises Sciences du langage</a:t>
                      </a:r>
                    </a:p>
                  </a:txBody>
                  <a:tcPr marL="7620" marR="7620" marT="7620" marB="0" anchor="b">
                    <a:solidFill>
                      <a:schemeClr val="accent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602266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LLFR5403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Sémantique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fr-FR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LFFS3514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Sémiotique textuelle/ Analyse du discours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602266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LLFR5203</a:t>
                      </a:r>
                    </a:p>
                  </a:txBody>
                  <a:tcPr marL="7620" marR="7620" marT="7620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Modèles Syntaxiques</a:t>
                      </a:r>
                    </a:p>
                  </a:txBody>
                  <a:tcPr marL="7620" marR="7620" marT="7620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fr-FR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LFFS3524</a:t>
                      </a:r>
                    </a:p>
                  </a:txBody>
                  <a:tcPr marL="7620" marR="7620" marT="7620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Syntaxe 1</a:t>
                      </a:r>
                    </a:p>
                  </a:txBody>
                  <a:tcPr marL="7620" marR="7620" marT="7620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602266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LLFR5103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Introduction à La Phonologie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fr-FR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LFFS3534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Phonologie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602266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LLFR5203</a:t>
                      </a:r>
                    </a:p>
                  </a:txBody>
                  <a:tcPr marL="7620" marR="7620" marT="7620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Modèles Syntaxiques</a:t>
                      </a:r>
                    </a:p>
                  </a:txBody>
                  <a:tcPr marL="7620" marR="7620" marT="7620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fr-FR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LFFS3544</a:t>
                      </a:r>
                    </a:p>
                  </a:txBody>
                  <a:tcPr marL="7620" marR="7620" marT="7620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Pragmatique1</a:t>
                      </a:r>
                    </a:p>
                  </a:txBody>
                  <a:tcPr marL="7620" marR="7620" marT="7620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602266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LLFR5303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Questions de linguistique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fr-FR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LFFS3554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Histoire de la linguistique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602266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LLFR5503</a:t>
                      </a:r>
                    </a:p>
                  </a:txBody>
                  <a:tcPr marL="7620" marR="7620" marT="7620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Sociologie du Langage</a:t>
                      </a:r>
                    </a:p>
                  </a:txBody>
                  <a:tcPr marL="7620" marR="7620" marT="7620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fr-FR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LFFS3564</a:t>
                      </a:r>
                    </a:p>
                  </a:txBody>
                  <a:tcPr marL="7620" marR="7620" marT="7620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Didactique</a:t>
                      </a:r>
                    </a:p>
                  </a:txBody>
                  <a:tcPr marL="7620" marR="7620" marT="7620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146384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xmlns="" id="{34DB5E37-8B7C-9C9F-4E68-DA77982E3A1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1">
            <a:extLst>
              <a:ext uri="{FF2B5EF4-FFF2-40B4-BE49-F238E27FC236}">
                <a16:creationId xmlns:a16="http://schemas.microsoft.com/office/drawing/2014/main" xmlns="" id="{6A3226A8-05DE-4189-5C4F-3D53E1278D9C}"/>
              </a:ext>
            </a:extLst>
          </p:cNvPr>
          <p:cNvSpPr txBox="1">
            <a:spLocks/>
          </p:cNvSpPr>
          <p:nvPr/>
        </p:nvSpPr>
        <p:spPr>
          <a:xfrm>
            <a:off x="1506747" y="448056"/>
            <a:ext cx="9144000" cy="95805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ar-MA" b="1" dirty="0"/>
              <a:t>شعبة اللغة الفرنسية وآدابها</a:t>
            </a:r>
            <a:endParaRPr lang="fr-FR" b="1" dirty="0"/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xmlns="" id="{7AD0B235-6810-6ACA-0369-EDDC3E6D500F}"/>
              </a:ext>
            </a:extLst>
          </p:cNvPr>
          <p:cNvSpPr txBox="1"/>
          <p:nvPr/>
        </p:nvSpPr>
        <p:spPr>
          <a:xfrm>
            <a:off x="1998453" y="1805164"/>
            <a:ext cx="408029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MA" sz="2000" b="1" dirty="0">
                <a:solidFill>
                  <a:srgbClr val="FF0000"/>
                </a:solidFill>
              </a:rPr>
              <a:t>وحدات النظام الجديد </a:t>
            </a:r>
            <a:r>
              <a:rPr lang="ar-MA" sz="2400" b="1" dirty="0">
                <a:solidFill>
                  <a:srgbClr val="FF0000"/>
                </a:solidFill>
              </a:rPr>
              <a:t>المرادفة</a:t>
            </a:r>
            <a:endParaRPr lang="fr-FR" sz="2000" b="1" dirty="0">
              <a:solidFill>
                <a:srgbClr val="FF0000"/>
              </a:solidFill>
            </a:endParaRP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xmlns="" id="{85DBD7E5-B8C6-8E89-2F5D-70A995D3AAFE}"/>
              </a:ext>
            </a:extLst>
          </p:cNvPr>
          <p:cNvSpPr txBox="1"/>
          <p:nvPr/>
        </p:nvSpPr>
        <p:spPr>
          <a:xfrm>
            <a:off x="6480853" y="1835941"/>
            <a:ext cx="408029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MA" sz="2000" b="1" dirty="0">
                <a:solidFill>
                  <a:srgbClr val="FF0000"/>
                </a:solidFill>
              </a:rPr>
              <a:t>وحدات النظام القديم</a:t>
            </a:r>
            <a:endParaRPr lang="fr-FR" sz="2000" b="1" dirty="0">
              <a:solidFill>
                <a:srgbClr val="FF0000"/>
              </a:solidFill>
            </a:endParaRP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xmlns="" id="{49DFD9B0-5383-6117-1F31-81912E55A2D9}"/>
              </a:ext>
            </a:extLst>
          </p:cNvPr>
          <p:cNvSpPr txBox="1"/>
          <p:nvPr/>
        </p:nvSpPr>
        <p:spPr>
          <a:xfrm>
            <a:off x="3573233" y="1490632"/>
            <a:ext cx="4432431" cy="3693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b="1" dirty="0">
                <a:solidFill>
                  <a:schemeClr val="accent1">
                    <a:lumMod val="75000"/>
                  </a:schemeClr>
                </a:solidFill>
              </a:rPr>
              <a:t>SEMESTRE 5 Littérature</a:t>
            </a:r>
          </a:p>
        </p:txBody>
      </p:sp>
      <p:graphicFrame>
        <p:nvGraphicFramePr>
          <p:cNvPr id="8" name="Tableau 7">
            <a:extLst>
              <a:ext uri="{FF2B5EF4-FFF2-40B4-BE49-F238E27FC236}">
                <a16:creationId xmlns:a16="http://schemas.microsoft.com/office/drawing/2014/main" xmlns="" id="{DD3263BB-66ED-62CA-FACA-13C8EFB31BFA}"/>
              </a:ext>
            </a:extLst>
          </p:cNvPr>
          <p:cNvGraphicFramePr>
            <a:graphicFrameLocks noGrp="1"/>
          </p:cNvGraphicFramePr>
          <p:nvPr/>
        </p:nvGraphicFramePr>
        <p:xfrm>
          <a:off x="731520" y="2396694"/>
          <a:ext cx="10770669" cy="421586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44234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4090564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858417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063689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3813765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602266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LLFL5003</a:t>
                      </a:r>
                    </a:p>
                  </a:txBody>
                  <a:tcPr marL="7620" marR="7620" marT="7620" marB="0" anchor="b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Semestre 5 Littérature</a:t>
                      </a:r>
                    </a:p>
                  </a:txBody>
                  <a:tcPr marL="7620" marR="7620" marT="7620" marB="0" anchor="b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fr-FR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LFFR3504</a:t>
                      </a:r>
                    </a:p>
                  </a:txBody>
                  <a:tcPr marL="7620" marR="7620" marT="7620" marB="0" anchor="b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Semestre 5 Etudes Françaises Littérature</a:t>
                      </a:r>
                    </a:p>
                  </a:txBody>
                  <a:tcPr marL="7620" marR="7620" marT="7620" marB="0" anchor="b">
                    <a:solidFill>
                      <a:schemeClr val="accent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602266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LLFL5203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Litterature De Jeunesse et Actualite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fr-FR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LFFR3514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Sémiotique textuelle/ Analyse du discours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602266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LLFL5503</a:t>
                      </a:r>
                    </a:p>
                  </a:txBody>
                  <a:tcPr marL="7620" marR="7620" marT="7620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Scènes d’Ici et d’Ailleurs </a:t>
                      </a:r>
                    </a:p>
                  </a:txBody>
                  <a:tcPr marL="7620" marR="7620" marT="7620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fr-FR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LFFR3524</a:t>
                      </a:r>
                    </a:p>
                  </a:txBody>
                  <a:tcPr marL="7620" marR="7620" marT="7620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Le tragique au théâtre</a:t>
                      </a:r>
                    </a:p>
                  </a:txBody>
                  <a:tcPr marL="7620" marR="7620" marT="7620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602266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LLFL5403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Litterature</a:t>
                      </a:r>
                      <a:r>
                        <a:rPr lang="fr-F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Mondiale et Traduction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fr-FR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LFFR3534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La poésie surréaliste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602266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LLFL5503</a:t>
                      </a:r>
                    </a:p>
                  </a:txBody>
                  <a:tcPr marL="7620" marR="7620" marT="7620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Scènes d’Ici et d’Ailleurs </a:t>
                      </a:r>
                    </a:p>
                  </a:txBody>
                  <a:tcPr marL="7620" marR="7620" marT="7620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fr-FR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LFFR3544</a:t>
                      </a:r>
                    </a:p>
                  </a:txBody>
                  <a:tcPr marL="7620" marR="7620" marT="7620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Le roman de l'entre deux guerres</a:t>
                      </a:r>
                    </a:p>
                  </a:txBody>
                  <a:tcPr marL="7620" marR="7620" marT="7620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602266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LLFL5303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Litterature Maghrebine et Comparee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fr-FR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LFFR3554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Littérature maghrébine et comparée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602266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LLFL5103</a:t>
                      </a:r>
                    </a:p>
                  </a:txBody>
                  <a:tcPr marL="7620" marR="7620" marT="7620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Intermedialite Arts Litterature</a:t>
                      </a:r>
                    </a:p>
                  </a:txBody>
                  <a:tcPr marL="7620" marR="7620" marT="7620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fr-FR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LFFR3564</a:t>
                      </a:r>
                    </a:p>
                  </a:txBody>
                  <a:tcPr marL="7620" marR="7620" marT="7620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Art et littérature : approche comparative</a:t>
                      </a:r>
                    </a:p>
                  </a:txBody>
                  <a:tcPr marL="7620" marR="7620" marT="7620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498759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1"/>
          <p:cNvSpPr txBox="1">
            <a:spLocks/>
          </p:cNvSpPr>
          <p:nvPr/>
        </p:nvSpPr>
        <p:spPr>
          <a:xfrm>
            <a:off x="1506747" y="466344"/>
            <a:ext cx="9144000" cy="939762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ar-MA" b="1" dirty="0"/>
              <a:t>شعبة اللغة العربية وآدابها</a:t>
            </a:r>
            <a:endParaRPr lang="fr-FR" b="1" dirty="0"/>
          </a:p>
        </p:txBody>
      </p:sp>
      <p:sp>
        <p:nvSpPr>
          <p:cNvPr id="5" name="ZoneTexte 4"/>
          <p:cNvSpPr txBox="1"/>
          <p:nvPr/>
        </p:nvSpPr>
        <p:spPr>
          <a:xfrm>
            <a:off x="1695781" y="1750940"/>
            <a:ext cx="408029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MA" sz="2000" b="1" dirty="0">
                <a:solidFill>
                  <a:srgbClr val="FF0000"/>
                </a:solidFill>
              </a:rPr>
              <a:t>وحدات النظام الجديد </a:t>
            </a:r>
            <a:r>
              <a:rPr lang="ar-MA" sz="2400" b="1" dirty="0">
                <a:solidFill>
                  <a:srgbClr val="FF0000"/>
                </a:solidFill>
              </a:rPr>
              <a:t>المرادفة</a:t>
            </a:r>
            <a:endParaRPr lang="fr-FR" sz="2000" b="1" dirty="0">
              <a:solidFill>
                <a:srgbClr val="FF0000"/>
              </a:solidFill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7331245" y="1812495"/>
            <a:ext cx="408029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MA" sz="2000" b="1" dirty="0">
                <a:solidFill>
                  <a:srgbClr val="FF0000"/>
                </a:solidFill>
              </a:rPr>
              <a:t>وحدات النظام القديم</a:t>
            </a:r>
            <a:endParaRPr lang="fr-FR" sz="2000" b="1" dirty="0">
              <a:solidFill>
                <a:srgbClr val="FF0000"/>
              </a:solidFill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3879979" y="1440023"/>
            <a:ext cx="4432041" cy="4001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 rtl="1" fontAlgn="b">
              <a:buNone/>
            </a:pPr>
            <a:r>
              <a:rPr lang="ar-MA" sz="2000" b="1" dirty="0">
                <a:solidFill>
                  <a:schemeClr val="accent1"/>
                </a:solidFill>
              </a:rPr>
              <a:t>السداسي الخامس لغة ولسانيات</a:t>
            </a:r>
          </a:p>
        </p:txBody>
      </p:sp>
      <p:graphicFrame>
        <p:nvGraphicFramePr>
          <p:cNvPr id="2" name="Tableau 1">
            <a:extLst>
              <a:ext uri="{FF2B5EF4-FFF2-40B4-BE49-F238E27FC236}">
                <a16:creationId xmlns:a16="http://schemas.microsoft.com/office/drawing/2014/main" xmlns="" id="{82EFF16D-753C-33DE-B186-5F94F8B2541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39612734"/>
              </p:ext>
            </p:extLst>
          </p:nvPr>
        </p:nvGraphicFramePr>
        <p:xfrm>
          <a:off x="746449" y="2246522"/>
          <a:ext cx="10375636" cy="414513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112958">
                  <a:extLst>
                    <a:ext uri="{9D8B030D-6E8A-4147-A177-3AD203B41FA5}">
                      <a16:colId xmlns:a16="http://schemas.microsoft.com/office/drawing/2014/main" xmlns="" val="1401476308"/>
                    </a:ext>
                  </a:extLst>
                </a:gridCol>
                <a:gridCol w="3518381">
                  <a:extLst>
                    <a:ext uri="{9D8B030D-6E8A-4147-A177-3AD203B41FA5}">
                      <a16:colId xmlns:a16="http://schemas.microsoft.com/office/drawing/2014/main" xmlns="" val="911358442"/>
                    </a:ext>
                  </a:extLst>
                </a:gridCol>
                <a:gridCol w="1112958">
                  <a:extLst>
                    <a:ext uri="{9D8B030D-6E8A-4147-A177-3AD203B41FA5}">
                      <a16:colId xmlns:a16="http://schemas.microsoft.com/office/drawing/2014/main" xmlns="" val="2010620547"/>
                    </a:ext>
                  </a:extLst>
                </a:gridCol>
                <a:gridCol w="1112958">
                  <a:extLst>
                    <a:ext uri="{9D8B030D-6E8A-4147-A177-3AD203B41FA5}">
                      <a16:colId xmlns:a16="http://schemas.microsoft.com/office/drawing/2014/main" xmlns="" val="1340254172"/>
                    </a:ext>
                  </a:extLst>
                </a:gridCol>
                <a:gridCol w="3518381">
                  <a:extLst>
                    <a:ext uri="{9D8B030D-6E8A-4147-A177-3AD203B41FA5}">
                      <a16:colId xmlns:a16="http://schemas.microsoft.com/office/drawing/2014/main" xmlns="" val="824505661"/>
                    </a:ext>
                  </a:extLst>
                </a:gridCol>
              </a:tblGrid>
              <a:tr h="59216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b="1" u="none" strike="noStrike" dirty="0">
                          <a:effectLst/>
                          <a:latin typeface="+mn-lt"/>
                        </a:rPr>
                        <a:t>LLAA5003</a:t>
                      </a:r>
                      <a:endParaRPr lang="fr-FR" sz="14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 fontAlgn="b">
                        <a:buNone/>
                      </a:pPr>
                      <a:r>
                        <a:rPr lang="ar-MA" sz="1400" b="1" u="none" strike="noStrike" dirty="0">
                          <a:effectLst/>
                          <a:latin typeface="+mn-lt"/>
                        </a:rPr>
                        <a:t>السداسي الخامس اللغة العربية واللسانيات</a:t>
                      </a:r>
                      <a:endParaRPr lang="ar-MA" sz="14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fr-FR" sz="14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b="1" u="none" strike="noStrike" dirty="0">
                          <a:effectLst/>
                          <a:latin typeface="+mn-lt"/>
                        </a:rPr>
                        <a:t>LFAG3504</a:t>
                      </a:r>
                      <a:endParaRPr lang="fr-FR" sz="14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 fontAlgn="b">
                        <a:buNone/>
                      </a:pPr>
                      <a:r>
                        <a:rPr lang="ar-MA" sz="1400" b="1" u="none" strike="noStrike" dirty="0">
                          <a:effectLst/>
                          <a:latin typeface="+mn-lt"/>
                        </a:rPr>
                        <a:t>السداسي الخامس الدراسات العربية : لغة ولسانيات</a:t>
                      </a:r>
                      <a:endParaRPr lang="ar-MA" sz="14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b"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614896893"/>
                  </a:ext>
                </a:extLst>
              </a:tr>
              <a:tr h="59216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b="1" u="none" strike="noStrike">
                          <a:effectLst/>
                          <a:latin typeface="+mn-lt"/>
                        </a:rPr>
                        <a:t>LLAA5103</a:t>
                      </a:r>
                      <a:endParaRPr lang="fr-FR" sz="14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rtl="1" fontAlgn="b">
                        <a:buNone/>
                      </a:pPr>
                      <a:r>
                        <a:rPr lang="fr-FR" sz="1400" b="1" u="none" strike="noStrike" dirty="0" smtClean="0">
                          <a:effectLst/>
                          <a:latin typeface="+mn-lt"/>
                        </a:rPr>
                        <a:t>Syntaxe</a:t>
                      </a:r>
                      <a:endParaRPr lang="ar-MA" sz="14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fr-FR" sz="14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b="1" u="none" strike="noStrike" dirty="0">
                          <a:effectLst/>
                          <a:latin typeface="+mn-lt"/>
                        </a:rPr>
                        <a:t>LFAG3514</a:t>
                      </a:r>
                      <a:endParaRPr lang="fr-FR" sz="14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rtl="1" fontAlgn="b">
                        <a:buNone/>
                      </a:pPr>
                      <a:r>
                        <a:rPr lang="ar-MA" sz="1400" b="1" u="none" strike="noStrike" dirty="0">
                          <a:effectLst/>
                          <a:latin typeface="+mn-lt"/>
                        </a:rPr>
                        <a:t>أصول النحو العربي (قضايا وظواهر)</a:t>
                      </a:r>
                      <a:endParaRPr lang="ar-MA" sz="14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xmlns="" val="2550845058"/>
                  </a:ext>
                </a:extLst>
              </a:tr>
              <a:tr h="59216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b="1" u="none" strike="noStrike" dirty="0">
                          <a:effectLst/>
                          <a:latin typeface="+mn-lt"/>
                        </a:rPr>
                        <a:t>LLAA5503</a:t>
                      </a:r>
                      <a:endParaRPr lang="fr-FR" sz="14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 fontAlgn="b">
                        <a:buNone/>
                      </a:pPr>
                      <a:r>
                        <a:rPr lang="fr-FR" sz="1400" b="1" u="none" strike="noStrike" dirty="0" smtClean="0">
                          <a:effectLst/>
                          <a:latin typeface="+mn-lt"/>
                        </a:rPr>
                        <a:t>La sémantique et ses </a:t>
                      </a:r>
                      <a:r>
                        <a:rPr lang="fr-FR" sz="1400" b="1" u="none" strike="noStrike" dirty="0" err="1" smtClean="0">
                          <a:effectLst/>
                          <a:latin typeface="+mn-lt"/>
                        </a:rPr>
                        <a:t>prob</a:t>
                      </a:r>
                      <a:endParaRPr lang="ar-MA" sz="14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fr-FR" sz="14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b="1" u="none" strike="noStrike" dirty="0">
                          <a:effectLst/>
                          <a:latin typeface="+mn-lt"/>
                        </a:rPr>
                        <a:t>LFAG3524</a:t>
                      </a:r>
                      <a:endParaRPr lang="fr-FR" sz="14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 fontAlgn="b">
                        <a:buNone/>
                      </a:pPr>
                      <a:r>
                        <a:rPr lang="ar-MA" sz="1400" b="1" u="none" strike="noStrike" dirty="0">
                          <a:effectLst/>
                          <a:latin typeface="+mn-lt"/>
                        </a:rPr>
                        <a:t>قضايا وظواهر </a:t>
                      </a:r>
                      <a:r>
                        <a:rPr lang="ar-MA" sz="1400" b="1" u="none" strike="noStrike" dirty="0" err="1">
                          <a:effectLst/>
                          <a:latin typeface="+mn-lt"/>
                        </a:rPr>
                        <a:t>صواتية</a:t>
                      </a:r>
                      <a:endParaRPr lang="ar-MA" sz="14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807012665"/>
                  </a:ext>
                </a:extLst>
              </a:tr>
              <a:tr h="59216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b="1" u="none" strike="noStrike">
                          <a:effectLst/>
                          <a:latin typeface="+mn-lt"/>
                        </a:rPr>
                        <a:t>LLAA5203</a:t>
                      </a:r>
                      <a:endParaRPr lang="fr-FR" sz="14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rtl="1" fontAlgn="b">
                        <a:buNone/>
                      </a:pPr>
                      <a:r>
                        <a:rPr lang="fr-FR" sz="1400" b="1" u="none" strike="noStrike" dirty="0" smtClean="0">
                          <a:effectLst/>
                          <a:latin typeface="+mn-lt"/>
                        </a:rPr>
                        <a:t>Problèmes phonologiques</a:t>
                      </a:r>
                      <a:endParaRPr lang="ar-MA" sz="14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fr-FR" sz="14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b="1" u="none" strike="noStrike" dirty="0">
                          <a:effectLst/>
                          <a:latin typeface="+mn-lt"/>
                        </a:rPr>
                        <a:t>LFAG3534</a:t>
                      </a:r>
                      <a:endParaRPr lang="fr-FR" sz="14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rtl="1" fontAlgn="b">
                        <a:buNone/>
                      </a:pPr>
                      <a:r>
                        <a:rPr lang="ar-MA" sz="1400" b="1" u="none" strike="noStrike">
                          <a:effectLst/>
                          <a:latin typeface="+mn-lt"/>
                        </a:rPr>
                        <a:t>قضايا وظواهر معجمية ومصطلحية</a:t>
                      </a:r>
                      <a:endParaRPr lang="ar-MA" sz="14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xmlns="" val="849097640"/>
                  </a:ext>
                </a:extLst>
              </a:tr>
              <a:tr h="59216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b="1" u="none" strike="noStrike" dirty="0">
                          <a:effectLst/>
                          <a:latin typeface="+mn-lt"/>
                        </a:rPr>
                        <a:t>LLAA5503</a:t>
                      </a:r>
                      <a:endParaRPr lang="fr-FR" sz="14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 fontAlgn="b">
                        <a:buNone/>
                      </a:pPr>
                      <a:r>
                        <a:rPr lang="fr-FR" sz="1400" b="1" u="none" strike="noStrike" dirty="0" smtClean="0">
                          <a:effectLst/>
                          <a:latin typeface="+mn-lt"/>
                        </a:rPr>
                        <a:t>Langue hébraïque</a:t>
                      </a:r>
                      <a:endParaRPr lang="ar-MA" sz="14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fr-FR" sz="14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b="1" u="none" strike="noStrike" dirty="0">
                          <a:effectLst/>
                          <a:latin typeface="+mn-lt"/>
                        </a:rPr>
                        <a:t>LFAG3544</a:t>
                      </a:r>
                      <a:endParaRPr lang="fr-FR" sz="14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 fontAlgn="b">
                        <a:buNone/>
                      </a:pPr>
                      <a:r>
                        <a:rPr lang="ar-MA" sz="1400" b="1" u="none" strike="noStrike" dirty="0">
                          <a:effectLst/>
                          <a:latin typeface="+mn-lt"/>
                        </a:rPr>
                        <a:t>قضايا وظواهر صوتية</a:t>
                      </a:r>
                      <a:endParaRPr lang="ar-MA" sz="14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29933074"/>
                  </a:ext>
                </a:extLst>
              </a:tr>
              <a:tr h="59216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b="1" u="none" strike="noStrike">
                          <a:effectLst/>
                          <a:latin typeface="+mn-lt"/>
                        </a:rPr>
                        <a:t>LLAA5303</a:t>
                      </a:r>
                      <a:endParaRPr lang="fr-FR" sz="14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rtl="1" fontAlgn="b">
                        <a:buNone/>
                      </a:pPr>
                      <a:r>
                        <a:rPr lang="fr-FR" sz="1400" b="1" u="none" strike="noStrike" dirty="0" smtClean="0">
                          <a:effectLst/>
                          <a:latin typeface="+mn-lt"/>
                        </a:rPr>
                        <a:t>langues</a:t>
                      </a:r>
                      <a:endParaRPr lang="ar-MA" sz="14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fr-FR" sz="14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b="1" u="none" strike="noStrike" dirty="0">
                          <a:effectLst/>
                          <a:latin typeface="+mn-lt"/>
                        </a:rPr>
                        <a:t>LFAG3554</a:t>
                      </a:r>
                      <a:endParaRPr lang="fr-FR" sz="14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rtl="1" fontAlgn="b">
                        <a:buNone/>
                      </a:pPr>
                      <a:r>
                        <a:rPr lang="ar-MA" sz="1400" b="1" u="none" strike="noStrike" dirty="0">
                          <a:effectLst/>
                          <a:latin typeface="+mn-lt"/>
                        </a:rPr>
                        <a:t>لغة أجنبية</a:t>
                      </a:r>
                      <a:endParaRPr lang="ar-MA" sz="14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xmlns="" val="2129550129"/>
                  </a:ext>
                </a:extLst>
              </a:tr>
              <a:tr h="59216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b="1" u="none" strike="noStrike" dirty="0">
                          <a:effectLst/>
                          <a:latin typeface="+mn-lt"/>
                        </a:rPr>
                        <a:t>LLAA5403</a:t>
                      </a:r>
                      <a:endParaRPr lang="fr-FR" sz="14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 fontAlgn="b">
                        <a:buNone/>
                      </a:pPr>
                      <a:r>
                        <a:rPr lang="fr-FR" sz="1400" b="1" u="none" strike="noStrike" dirty="0" err="1" smtClean="0">
                          <a:effectLst/>
                          <a:latin typeface="+mn-lt"/>
                        </a:rPr>
                        <a:t>Traduct</a:t>
                      </a:r>
                      <a:r>
                        <a:rPr lang="fr-FR" sz="1400" b="1" u="none" strike="noStrike" dirty="0" smtClean="0">
                          <a:effectLst/>
                          <a:latin typeface="+mn-lt"/>
                        </a:rPr>
                        <a:t> </a:t>
                      </a:r>
                      <a:r>
                        <a:rPr lang="fr-FR" sz="1400" b="1" u="none" strike="noStrike" dirty="0" err="1" smtClean="0">
                          <a:effectLst/>
                          <a:latin typeface="+mn-lt"/>
                        </a:rPr>
                        <a:t>txt</a:t>
                      </a:r>
                      <a:r>
                        <a:rPr lang="fr-FR" sz="1400" b="1" u="none" strike="noStrike" dirty="0" smtClean="0">
                          <a:effectLst/>
                          <a:latin typeface="+mn-lt"/>
                        </a:rPr>
                        <a:t> linguistiques</a:t>
                      </a:r>
                      <a:endParaRPr lang="ar-MA" sz="14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fr-FR" sz="14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b="1" u="none" strike="noStrike" dirty="0">
                          <a:effectLst/>
                          <a:latin typeface="+mn-lt"/>
                        </a:rPr>
                        <a:t>LFAG3564</a:t>
                      </a:r>
                      <a:endParaRPr lang="fr-FR" sz="14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 fontAlgn="b">
                        <a:buNone/>
                      </a:pPr>
                      <a:r>
                        <a:rPr lang="ar-MA" sz="1400" b="1" u="none" strike="noStrike" dirty="0">
                          <a:effectLst/>
                          <a:latin typeface="+mn-lt"/>
                        </a:rPr>
                        <a:t>المشروع المؤطر 1</a:t>
                      </a:r>
                      <a:endParaRPr lang="ar-MA" sz="14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14514718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611804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xmlns="" id="{67C0BBB9-D5B6-389E-BA59-109B1CF252B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1">
            <a:extLst>
              <a:ext uri="{FF2B5EF4-FFF2-40B4-BE49-F238E27FC236}">
                <a16:creationId xmlns:a16="http://schemas.microsoft.com/office/drawing/2014/main" xmlns="" id="{756469E5-243A-F0EB-C3B7-B3B6B63C61F2}"/>
              </a:ext>
            </a:extLst>
          </p:cNvPr>
          <p:cNvSpPr txBox="1">
            <a:spLocks/>
          </p:cNvSpPr>
          <p:nvPr/>
        </p:nvSpPr>
        <p:spPr>
          <a:xfrm>
            <a:off x="1506747" y="466344"/>
            <a:ext cx="9144000" cy="939762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ar-MA" b="1" dirty="0"/>
              <a:t>شعبة اللغة العربية وآدابها</a:t>
            </a:r>
            <a:endParaRPr lang="fr-FR" b="1" dirty="0"/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xmlns="" id="{4FC02188-3084-EB18-2E80-BDCBEFC6EB8E}"/>
              </a:ext>
            </a:extLst>
          </p:cNvPr>
          <p:cNvSpPr txBox="1"/>
          <p:nvPr/>
        </p:nvSpPr>
        <p:spPr>
          <a:xfrm>
            <a:off x="1695781" y="1750940"/>
            <a:ext cx="408029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MA" sz="2000" b="1" dirty="0">
                <a:solidFill>
                  <a:srgbClr val="FF0000"/>
                </a:solidFill>
              </a:rPr>
              <a:t>وحدات النظام الجديد </a:t>
            </a:r>
            <a:r>
              <a:rPr lang="ar-MA" sz="2400" b="1" dirty="0">
                <a:solidFill>
                  <a:srgbClr val="FF0000"/>
                </a:solidFill>
              </a:rPr>
              <a:t>المرادفة</a:t>
            </a:r>
            <a:endParaRPr lang="fr-FR" sz="2000" b="1" dirty="0">
              <a:solidFill>
                <a:srgbClr val="FF0000"/>
              </a:solidFill>
            </a:endParaRP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xmlns="" id="{CB9C8689-2D7B-A325-DE03-460B7AEA69DC}"/>
              </a:ext>
            </a:extLst>
          </p:cNvPr>
          <p:cNvSpPr txBox="1"/>
          <p:nvPr/>
        </p:nvSpPr>
        <p:spPr>
          <a:xfrm>
            <a:off x="7331245" y="1812495"/>
            <a:ext cx="408029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MA" sz="2000" b="1" dirty="0">
                <a:solidFill>
                  <a:srgbClr val="FF0000"/>
                </a:solidFill>
              </a:rPr>
              <a:t>وحدات النظام القديم</a:t>
            </a:r>
            <a:endParaRPr lang="fr-FR" sz="2000" b="1" dirty="0">
              <a:solidFill>
                <a:srgbClr val="FF0000"/>
              </a:solidFill>
            </a:endParaRPr>
          </a:p>
        </p:txBody>
      </p:sp>
      <p:graphicFrame>
        <p:nvGraphicFramePr>
          <p:cNvPr id="2" name="Tableau 1">
            <a:extLst>
              <a:ext uri="{FF2B5EF4-FFF2-40B4-BE49-F238E27FC236}">
                <a16:creationId xmlns:a16="http://schemas.microsoft.com/office/drawing/2014/main" xmlns="" id="{408471E4-A5D2-9BB5-79B7-E4FDE92C2EA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8160090"/>
              </p:ext>
            </p:extLst>
          </p:nvPr>
        </p:nvGraphicFramePr>
        <p:xfrm>
          <a:off x="746449" y="2246522"/>
          <a:ext cx="10375636" cy="414513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112958">
                  <a:extLst>
                    <a:ext uri="{9D8B030D-6E8A-4147-A177-3AD203B41FA5}">
                      <a16:colId xmlns:a16="http://schemas.microsoft.com/office/drawing/2014/main" xmlns="" val="1401476308"/>
                    </a:ext>
                  </a:extLst>
                </a:gridCol>
                <a:gridCol w="3518381">
                  <a:extLst>
                    <a:ext uri="{9D8B030D-6E8A-4147-A177-3AD203B41FA5}">
                      <a16:colId xmlns:a16="http://schemas.microsoft.com/office/drawing/2014/main" xmlns="" val="911358442"/>
                    </a:ext>
                  </a:extLst>
                </a:gridCol>
                <a:gridCol w="1112958">
                  <a:extLst>
                    <a:ext uri="{9D8B030D-6E8A-4147-A177-3AD203B41FA5}">
                      <a16:colId xmlns:a16="http://schemas.microsoft.com/office/drawing/2014/main" xmlns="" val="2010620547"/>
                    </a:ext>
                  </a:extLst>
                </a:gridCol>
                <a:gridCol w="1112958">
                  <a:extLst>
                    <a:ext uri="{9D8B030D-6E8A-4147-A177-3AD203B41FA5}">
                      <a16:colId xmlns:a16="http://schemas.microsoft.com/office/drawing/2014/main" xmlns="" val="1340254172"/>
                    </a:ext>
                  </a:extLst>
                </a:gridCol>
                <a:gridCol w="3518381">
                  <a:extLst>
                    <a:ext uri="{9D8B030D-6E8A-4147-A177-3AD203B41FA5}">
                      <a16:colId xmlns:a16="http://schemas.microsoft.com/office/drawing/2014/main" xmlns="" val="824505661"/>
                    </a:ext>
                  </a:extLst>
                </a:gridCol>
              </a:tblGrid>
              <a:tr h="59216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LLAR5003</a:t>
                      </a:r>
                    </a:p>
                  </a:txBody>
                  <a:tcPr marL="7620" marR="7620" marT="7620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 fontAlgn="b">
                        <a:buNone/>
                      </a:pPr>
                      <a:r>
                        <a:rPr lang="ar-MA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السداسي الخامس اللغة العربية وآدابها</a:t>
                      </a:r>
                    </a:p>
                  </a:txBody>
                  <a:tcPr marL="7620" marR="7620" marT="7620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fr-FR" sz="14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LFAR3504</a:t>
                      </a:r>
                    </a:p>
                  </a:txBody>
                  <a:tcPr marL="7620" marR="7620" marT="7620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 fontAlgn="b">
                        <a:buNone/>
                      </a:pPr>
                      <a:r>
                        <a:rPr lang="ar-MA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الفصل5 دراسات عربية</a:t>
                      </a:r>
                    </a:p>
                  </a:txBody>
                  <a:tcPr marL="7620" marR="7620" marT="7620" marB="0" anchor="b"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614896893"/>
                  </a:ext>
                </a:extLst>
              </a:tr>
              <a:tr h="59216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LLAR5203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rtl="1" fontAlgn="b">
                        <a:buNone/>
                      </a:pPr>
                      <a:r>
                        <a:rPr lang="ar-MA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الترجمة التطبيقية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fr-FR" sz="14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LFAR3514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rtl="1" fontAlgn="b">
                        <a:buNone/>
                      </a:pPr>
                      <a:r>
                        <a:rPr lang="ar-MA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اللغة الشرقية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xmlns="" val="2550845058"/>
                  </a:ext>
                </a:extLst>
              </a:tr>
              <a:tr h="59216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LLAR5103</a:t>
                      </a:r>
                    </a:p>
                  </a:txBody>
                  <a:tcPr marL="7620" marR="7620" marT="7620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 fontAlgn="b">
                        <a:buNone/>
                      </a:pPr>
                      <a:r>
                        <a:rPr lang="ar-MA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الأدب المغربي</a:t>
                      </a:r>
                    </a:p>
                  </a:txBody>
                  <a:tcPr marL="7620" marR="7620" marT="7620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fr-FR" sz="14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LFAR3524</a:t>
                      </a:r>
                    </a:p>
                  </a:txBody>
                  <a:tcPr marL="7620" marR="7620" marT="7620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 fontAlgn="b">
                        <a:buNone/>
                      </a:pPr>
                      <a:r>
                        <a:rPr lang="ar-MA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أدب مشرقي قديم</a:t>
                      </a:r>
                    </a:p>
                  </a:txBody>
                  <a:tcPr marL="7620" marR="7620" marT="7620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807012665"/>
                  </a:ext>
                </a:extLst>
              </a:tr>
              <a:tr h="59216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LLAR5403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rtl="1" fontAlgn="b">
                        <a:buNone/>
                      </a:pPr>
                      <a:r>
                        <a:rPr lang="ar-MA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تحليل الخطاب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fr-FR" sz="14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LFAR3534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rtl="1" fontAlgn="b">
                        <a:buNone/>
                      </a:pPr>
                      <a:r>
                        <a:rPr lang="ar-MA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البلاغة الجديدة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xmlns="" val="849097640"/>
                  </a:ext>
                </a:extLst>
              </a:tr>
              <a:tr h="59216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LLAR5503</a:t>
                      </a:r>
                    </a:p>
                  </a:txBody>
                  <a:tcPr marL="7620" marR="7620" marT="7620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 fontAlgn="b">
                        <a:buNone/>
                      </a:pPr>
                      <a:r>
                        <a:rPr lang="ar-MA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تدريس الأدب</a:t>
                      </a:r>
                    </a:p>
                  </a:txBody>
                  <a:tcPr marL="7620" marR="7620" marT="7620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fr-FR" sz="14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LFAR3544</a:t>
                      </a:r>
                    </a:p>
                  </a:txBody>
                  <a:tcPr marL="7620" marR="7620" marT="7620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 fontAlgn="b">
                        <a:buNone/>
                      </a:pPr>
                      <a:r>
                        <a:rPr lang="ar-MA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اتجاهات النقد المعاصر</a:t>
                      </a:r>
                    </a:p>
                  </a:txBody>
                  <a:tcPr marL="7620" marR="7620" marT="7620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29933074"/>
                  </a:ext>
                </a:extLst>
              </a:tr>
              <a:tr h="59216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LLAR5303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rtl="1" fontAlgn="b">
                        <a:buNone/>
                      </a:pPr>
                      <a:r>
                        <a:rPr lang="ar-MA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السرديات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fr-FR" sz="14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LFAR3554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rtl="1" fontAlgn="b">
                        <a:buNone/>
                      </a:pPr>
                      <a:r>
                        <a:rPr lang="ar-MA" sz="14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السيميائية</a:t>
                      </a:r>
                      <a:r>
                        <a:rPr lang="ar-MA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الأدبية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xmlns="" val="2129550129"/>
                  </a:ext>
                </a:extLst>
              </a:tr>
              <a:tr h="59216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LLAR5503</a:t>
                      </a:r>
                    </a:p>
                  </a:txBody>
                  <a:tcPr marL="7620" marR="7620" marT="7620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 fontAlgn="b">
                        <a:buNone/>
                      </a:pPr>
                      <a:r>
                        <a:rPr lang="ar-MA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اللغات</a:t>
                      </a:r>
                      <a:endParaRPr lang="ar-MA" sz="14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fr-FR" sz="14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LFAR3564</a:t>
                      </a:r>
                    </a:p>
                  </a:txBody>
                  <a:tcPr marL="7620" marR="7620" marT="7620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 fontAlgn="b">
                        <a:buNone/>
                      </a:pPr>
                      <a:r>
                        <a:rPr lang="ar-MA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مشروع نهاية الدراسة 1</a:t>
                      </a:r>
                    </a:p>
                  </a:txBody>
                  <a:tcPr marL="7620" marR="7620" marT="7620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145147186"/>
                  </a:ext>
                </a:extLst>
              </a:tr>
            </a:tbl>
          </a:graphicData>
        </a:graphic>
      </p:graphicFrame>
      <p:sp>
        <p:nvSpPr>
          <p:cNvPr id="3" name="ZoneTexte 2">
            <a:extLst>
              <a:ext uri="{FF2B5EF4-FFF2-40B4-BE49-F238E27FC236}">
                <a16:creationId xmlns:a16="http://schemas.microsoft.com/office/drawing/2014/main" xmlns="" id="{9B8707DF-9629-7AFD-51F1-BCB08FC07E6E}"/>
              </a:ext>
            </a:extLst>
          </p:cNvPr>
          <p:cNvSpPr txBox="1"/>
          <p:nvPr/>
        </p:nvSpPr>
        <p:spPr>
          <a:xfrm>
            <a:off x="3879979" y="1440023"/>
            <a:ext cx="4432041" cy="4001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 rtl="1" fontAlgn="b">
              <a:buNone/>
            </a:pPr>
            <a:r>
              <a:rPr lang="ar-MA" sz="2000" b="1" dirty="0">
                <a:solidFill>
                  <a:schemeClr val="accent1"/>
                </a:solidFill>
              </a:rPr>
              <a:t>السداسي الخامس دراسات عربية</a:t>
            </a:r>
          </a:p>
        </p:txBody>
      </p:sp>
    </p:spTree>
    <p:extLst>
      <p:ext uri="{BB962C8B-B14F-4D97-AF65-F5344CB8AC3E}">
        <p14:creationId xmlns:p14="http://schemas.microsoft.com/office/powerpoint/2010/main" val="7902161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1"/>
          <p:cNvSpPr txBox="1">
            <a:spLocks/>
          </p:cNvSpPr>
          <p:nvPr/>
        </p:nvSpPr>
        <p:spPr>
          <a:xfrm>
            <a:off x="1506747" y="438912"/>
            <a:ext cx="9144000" cy="967194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ar-MA" b="1" dirty="0"/>
              <a:t>شعبة الدراسات الإسلامية</a:t>
            </a:r>
            <a:endParaRPr lang="fr-FR" b="1" dirty="0"/>
          </a:p>
        </p:txBody>
      </p:sp>
      <p:sp>
        <p:nvSpPr>
          <p:cNvPr id="5" name="ZoneTexte 4"/>
          <p:cNvSpPr txBox="1"/>
          <p:nvPr/>
        </p:nvSpPr>
        <p:spPr>
          <a:xfrm>
            <a:off x="1762549" y="1828300"/>
            <a:ext cx="408029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MA" sz="2000" b="1" dirty="0">
                <a:solidFill>
                  <a:srgbClr val="FF0000"/>
                </a:solidFill>
              </a:rPr>
              <a:t>وحدات النظام الجديد </a:t>
            </a:r>
            <a:r>
              <a:rPr lang="ar-MA" sz="2400" b="1" dirty="0">
                <a:solidFill>
                  <a:srgbClr val="FF0000"/>
                </a:solidFill>
              </a:rPr>
              <a:t>المرادفة</a:t>
            </a:r>
            <a:endParaRPr lang="fr-FR" sz="2000" b="1" dirty="0">
              <a:solidFill>
                <a:srgbClr val="FF0000"/>
              </a:solidFill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7450117" y="1889855"/>
            <a:ext cx="408029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MA" sz="2000" b="1" dirty="0">
                <a:solidFill>
                  <a:srgbClr val="FF0000"/>
                </a:solidFill>
              </a:rPr>
              <a:t>وحدات النظام القديم</a:t>
            </a:r>
            <a:endParaRPr lang="fr-FR" sz="2000" b="1" dirty="0">
              <a:solidFill>
                <a:srgbClr val="FF0000"/>
              </a:solidFill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4516016" y="1450211"/>
            <a:ext cx="3433666" cy="4001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 rtl="1" fontAlgn="b">
              <a:buNone/>
            </a:pPr>
            <a:r>
              <a:rPr lang="ar-MA" sz="2000" b="1" dirty="0">
                <a:solidFill>
                  <a:schemeClr val="accent1"/>
                </a:solidFill>
              </a:rPr>
              <a:t>الفصل الخامس الفكر الإسلامي</a:t>
            </a:r>
          </a:p>
        </p:txBody>
      </p:sp>
      <p:graphicFrame>
        <p:nvGraphicFramePr>
          <p:cNvPr id="2" name="Tableau 1">
            <a:extLst>
              <a:ext uri="{FF2B5EF4-FFF2-40B4-BE49-F238E27FC236}">
                <a16:creationId xmlns:a16="http://schemas.microsoft.com/office/drawing/2014/main" xmlns="" id="{3B4504C2-6E1E-C0C4-24B1-8AEB2307C57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04796353"/>
              </p:ext>
            </p:extLst>
          </p:nvPr>
        </p:nvGraphicFramePr>
        <p:xfrm>
          <a:off x="746449" y="2246522"/>
          <a:ext cx="10375636" cy="414513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112958">
                  <a:extLst>
                    <a:ext uri="{9D8B030D-6E8A-4147-A177-3AD203B41FA5}">
                      <a16:colId xmlns:a16="http://schemas.microsoft.com/office/drawing/2014/main" xmlns="" val="1401476308"/>
                    </a:ext>
                  </a:extLst>
                </a:gridCol>
                <a:gridCol w="3518381">
                  <a:extLst>
                    <a:ext uri="{9D8B030D-6E8A-4147-A177-3AD203B41FA5}">
                      <a16:colId xmlns:a16="http://schemas.microsoft.com/office/drawing/2014/main" xmlns="" val="911358442"/>
                    </a:ext>
                  </a:extLst>
                </a:gridCol>
                <a:gridCol w="1112958">
                  <a:extLst>
                    <a:ext uri="{9D8B030D-6E8A-4147-A177-3AD203B41FA5}">
                      <a16:colId xmlns:a16="http://schemas.microsoft.com/office/drawing/2014/main" xmlns="" val="2010620547"/>
                    </a:ext>
                  </a:extLst>
                </a:gridCol>
                <a:gridCol w="1112958">
                  <a:extLst>
                    <a:ext uri="{9D8B030D-6E8A-4147-A177-3AD203B41FA5}">
                      <a16:colId xmlns:a16="http://schemas.microsoft.com/office/drawing/2014/main" xmlns="" val="1340254172"/>
                    </a:ext>
                  </a:extLst>
                </a:gridCol>
                <a:gridCol w="3518381">
                  <a:extLst>
                    <a:ext uri="{9D8B030D-6E8A-4147-A177-3AD203B41FA5}">
                      <a16:colId xmlns:a16="http://schemas.microsoft.com/office/drawing/2014/main" xmlns="" val="824505661"/>
                    </a:ext>
                  </a:extLst>
                </a:gridCol>
              </a:tblGrid>
              <a:tr h="59216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LLIP5003</a:t>
                      </a:r>
                    </a:p>
                  </a:txBody>
                  <a:tcPr marL="7620" marR="7620" marT="7620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 fontAlgn="b">
                        <a:buNone/>
                      </a:pPr>
                      <a:r>
                        <a:rPr lang="ar-M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السداسي الخامس الفكر الإسلامي وقضايا المجتمع</a:t>
                      </a:r>
                    </a:p>
                  </a:txBody>
                  <a:tcPr marL="7620" marR="7620" marT="7620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fr-FR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LFIP3504</a:t>
                      </a:r>
                    </a:p>
                  </a:txBody>
                  <a:tcPr marL="7620" marR="7620" marT="7620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 fontAlgn="b">
                        <a:buNone/>
                      </a:pPr>
                      <a:r>
                        <a:rPr lang="ar-MA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الفصل 5 دراسات إسلامية الفكر الإسلامي</a:t>
                      </a:r>
                    </a:p>
                  </a:txBody>
                  <a:tcPr marL="7620" marR="7620" marT="7620" marB="0" anchor="b"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614896893"/>
                  </a:ext>
                </a:extLst>
              </a:tr>
              <a:tr h="59216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LLIP5203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rtl="1" fontAlgn="b">
                        <a:buNone/>
                      </a:pPr>
                      <a:r>
                        <a:rPr lang="ar-M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القراءات الحداثية للقرآن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fr-FR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LFIP3514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rtl="1" fontAlgn="b">
                        <a:buNone/>
                      </a:pPr>
                      <a:r>
                        <a:rPr lang="ar-M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المنهج القرآني في بناء المعرفة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xmlns="" val="2550845058"/>
                  </a:ext>
                </a:extLst>
              </a:tr>
              <a:tr h="59216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LLIP5403</a:t>
                      </a:r>
                    </a:p>
                  </a:txBody>
                  <a:tcPr marL="7620" marR="7620" marT="7620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 fontAlgn="b">
                        <a:buNone/>
                      </a:pPr>
                      <a:r>
                        <a:rPr lang="ar-MA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قضايا أسرية</a:t>
                      </a:r>
                    </a:p>
                  </a:txBody>
                  <a:tcPr marL="7620" marR="7620" marT="7620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fr-FR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LFIP3524</a:t>
                      </a:r>
                    </a:p>
                  </a:txBody>
                  <a:tcPr marL="7620" marR="7620" marT="7620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 fontAlgn="b">
                        <a:buNone/>
                      </a:pPr>
                      <a:r>
                        <a:rPr lang="ar-M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علم النفس الاجتماعي</a:t>
                      </a:r>
                    </a:p>
                  </a:txBody>
                  <a:tcPr marL="7620" marR="7620" marT="7620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807012665"/>
                  </a:ext>
                </a:extLst>
              </a:tr>
              <a:tr h="59216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LLIP5503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rtl="1" fontAlgn="b">
                        <a:buNone/>
                      </a:pPr>
                      <a:r>
                        <a:rPr lang="ar-MA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قضايا فقهية معاصرة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fr-FR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LFIP3534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rtl="1" fontAlgn="b">
                        <a:buNone/>
                      </a:pPr>
                      <a:r>
                        <a:rPr lang="ar-MA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قضايا فكرية معاصرة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xmlns="" val="849097640"/>
                  </a:ext>
                </a:extLst>
              </a:tr>
              <a:tr h="59216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LLIP5303</a:t>
                      </a:r>
                    </a:p>
                  </a:txBody>
                  <a:tcPr marL="7620" marR="7620" marT="7620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 fontAlgn="b">
                        <a:buNone/>
                      </a:pPr>
                      <a:r>
                        <a:rPr lang="ar-MA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فلسفة الأخلاق ومنظومة القيم</a:t>
                      </a:r>
                    </a:p>
                  </a:txBody>
                  <a:tcPr marL="7620" marR="7620" marT="7620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fr-FR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LFIP3544</a:t>
                      </a:r>
                    </a:p>
                  </a:txBody>
                  <a:tcPr marL="7620" marR="7620" marT="7620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 fontAlgn="b">
                        <a:buNone/>
                      </a:pPr>
                      <a:r>
                        <a:rPr lang="ar-M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حوار الحضارات</a:t>
                      </a:r>
                    </a:p>
                  </a:txBody>
                  <a:tcPr marL="7620" marR="7620" marT="7620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29933074"/>
                  </a:ext>
                </a:extLst>
              </a:tr>
              <a:tr h="59216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LLIP5103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rtl="1" fontAlgn="b">
                        <a:buNone/>
                      </a:pPr>
                      <a:r>
                        <a:rPr lang="ar-M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الثقافة المقاولاتية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fr-FR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LFIP3554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rtl="1" fontAlgn="b">
                        <a:buNone/>
                      </a:pPr>
                      <a:r>
                        <a:rPr lang="ar-MA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فقه الدعوة و الإعلام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xmlns="" val="2129550129"/>
                  </a:ext>
                </a:extLst>
              </a:tr>
              <a:tr h="59216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LLIP5403</a:t>
                      </a:r>
                    </a:p>
                  </a:txBody>
                  <a:tcPr marL="7620" marR="7620" marT="7620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 fontAlgn="b">
                        <a:buNone/>
                      </a:pPr>
                      <a:r>
                        <a:rPr lang="ar-M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قضايا أسرية</a:t>
                      </a:r>
                    </a:p>
                  </a:txBody>
                  <a:tcPr marL="7620" marR="7620" marT="7620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fr-FR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LFIP3564</a:t>
                      </a:r>
                    </a:p>
                  </a:txBody>
                  <a:tcPr marL="7620" marR="7620" marT="7620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 fontAlgn="b">
                        <a:buNone/>
                      </a:pPr>
                      <a:r>
                        <a:rPr lang="ar-MA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علم الاجتماع الأسري</a:t>
                      </a:r>
                    </a:p>
                  </a:txBody>
                  <a:tcPr marL="7620" marR="7620" marT="7620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14514718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7069346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xmlns="" id="{3E4037C3-01F8-ECC7-6DAD-A5B558153B8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1">
            <a:extLst>
              <a:ext uri="{FF2B5EF4-FFF2-40B4-BE49-F238E27FC236}">
                <a16:creationId xmlns:a16="http://schemas.microsoft.com/office/drawing/2014/main" xmlns="" id="{98BA793D-C84B-633C-7CEF-277D769E04DC}"/>
              </a:ext>
            </a:extLst>
          </p:cNvPr>
          <p:cNvSpPr txBox="1">
            <a:spLocks/>
          </p:cNvSpPr>
          <p:nvPr/>
        </p:nvSpPr>
        <p:spPr>
          <a:xfrm>
            <a:off x="1506747" y="438912"/>
            <a:ext cx="9144000" cy="967194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ar-MA" b="1" dirty="0"/>
              <a:t>شعبة الدراسات الإسلامية</a:t>
            </a:r>
            <a:endParaRPr lang="fr-FR" b="1" dirty="0"/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xmlns="" id="{1F0DE4DB-3156-0D6A-AEA8-97CB3FFAA795}"/>
              </a:ext>
            </a:extLst>
          </p:cNvPr>
          <p:cNvSpPr txBox="1"/>
          <p:nvPr/>
        </p:nvSpPr>
        <p:spPr>
          <a:xfrm>
            <a:off x="1762549" y="1828300"/>
            <a:ext cx="408029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MA" sz="2000" b="1" dirty="0">
                <a:solidFill>
                  <a:srgbClr val="FF0000"/>
                </a:solidFill>
              </a:rPr>
              <a:t>وحدات النظام الجديد </a:t>
            </a:r>
            <a:r>
              <a:rPr lang="ar-MA" sz="2400" b="1" dirty="0">
                <a:solidFill>
                  <a:srgbClr val="FF0000"/>
                </a:solidFill>
              </a:rPr>
              <a:t>المرادفة</a:t>
            </a:r>
            <a:endParaRPr lang="fr-FR" sz="2000" b="1" dirty="0">
              <a:solidFill>
                <a:srgbClr val="FF0000"/>
              </a:solidFill>
            </a:endParaRP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xmlns="" id="{256AFA07-34D3-247B-4082-49DE162AE5C8}"/>
              </a:ext>
            </a:extLst>
          </p:cNvPr>
          <p:cNvSpPr txBox="1"/>
          <p:nvPr/>
        </p:nvSpPr>
        <p:spPr>
          <a:xfrm>
            <a:off x="7450117" y="1889855"/>
            <a:ext cx="408029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MA" sz="2000" b="1" dirty="0">
                <a:solidFill>
                  <a:srgbClr val="FF0000"/>
                </a:solidFill>
              </a:rPr>
              <a:t>وحدات النظام القديم</a:t>
            </a:r>
            <a:endParaRPr lang="fr-FR" sz="2000" b="1" dirty="0">
              <a:solidFill>
                <a:srgbClr val="FF0000"/>
              </a:solidFill>
            </a:endParaRP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xmlns="" id="{9CCCA18C-620B-1B8B-EC4A-F50F247D14B7}"/>
              </a:ext>
            </a:extLst>
          </p:cNvPr>
          <p:cNvSpPr txBox="1"/>
          <p:nvPr/>
        </p:nvSpPr>
        <p:spPr>
          <a:xfrm>
            <a:off x="4516016" y="1450211"/>
            <a:ext cx="3433666" cy="4001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 rtl="1" fontAlgn="b">
              <a:buNone/>
            </a:pPr>
            <a:r>
              <a:rPr lang="ar-MA" sz="2000" b="1" dirty="0">
                <a:solidFill>
                  <a:schemeClr val="accent1"/>
                </a:solidFill>
              </a:rPr>
              <a:t>الفصل الخامس الفقه وأصوله</a:t>
            </a:r>
          </a:p>
        </p:txBody>
      </p:sp>
      <p:graphicFrame>
        <p:nvGraphicFramePr>
          <p:cNvPr id="2" name="Tableau 1">
            <a:extLst>
              <a:ext uri="{FF2B5EF4-FFF2-40B4-BE49-F238E27FC236}">
                <a16:creationId xmlns:a16="http://schemas.microsoft.com/office/drawing/2014/main" xmlns="" id="{0F10EB14-44FD-700A-6423-B5E195B63D8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04484897"/>
              </p:ext>
            </p:extLst>
          </p:nvPr>
        </p:nvGraphicFramePr>
        <p:xfrm>
          <a:off x="746449" y="2246522"/>
          <a:ext cx="10375636" cy="414513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112958">
                  <a:extLst>
                    <a:ext uri="{9D8B030D-6E8A-4147-A177-3AD203B41FA5}">
                      <a16:colId xmlns:a16="http://schemas.microsoft.com/office/drawing/2014/main" xmlns="" val="1401476308"/>
                    </a:ext>
                  </a:extLst>
                </a:gridCol>
                <a:gridCol w="3518381">
                  <a:extLst>
                    <a:ext uri="{9D8B030D-6E8A-4147-A177-3AD203B41FA5}">
                      <a16:colId xmlns:a16="http://schemas.microsoft.com/office/drawing/2014/main" xmlns="" val="911358442"/>
                    </a:ext>
                  </a:extLst>
                </a:gridCol>
                <a:gridCol w="1112958">
                  <a:extLst>
                    <a:ext uri="{9D8B030D-6E8A-4147-A177-3AD203B41FA5}">
                      <a16:colId xmlns:a16="http://schemas.microsoft.com/office/drawing/2014/main" xmlns="" val="2010620547"/>
                    </a:ext>
                  </a:extLst>
                </a:gridCol>
                <a:gridCol w="1112958">
                  <a:extLst>
                    <a:ext uri="{9D8B030D-6E8A-4147-A177-3AD203B41FA5}">
                      <a16:colId xmlns:a16="http://schemas.microsoft.com/office/drawing/2014/main" xmlns="" val="1340254172"/>
                    </a:ext>
                  </a:extLst>
                </a:gridCol>
                <a:gridCol w="3518381">
                  <a:extLst>
                    <a:ext uri="{9D8B030D-6E8A-4147-A177-3AD203B41FA5}">
                      <a16:colId xmlns:a16="http://schemas.microsoft.com/office/drawing/2014/main" xmlns="" val="824505661"/>
                    </a:ext>
                  </a:extLst>
                </a:gridCol>
              </a:tblGrid>
              <a:tr h="59216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6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LLIS5003</a:t>
                      </a:r>
                    </a:p>
                  </a:txBody>
                  <a:tcPr marL="7620" marR="7620" marT="7620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 fontAlgn="b">
                        <a:buNone/>
                      </a:pPr>
                      <a:r>
                        <a:rPr lang="ar-MA" sz="16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السداسي الخامس مناهج العلوم الاسلامية</a:t>
                      </a:r>
                    </a:p>
                  </a:txBody>
                  <a:tcPr marL="7620" marR="7620" marT="7620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fr-FR" sz="16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6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LFIF3504</a:t>
                      </a:r>
                    </a:p>
                  </a:txBody>
                  <a:tcPr marL="7620" marR="7620" marT="7620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 fontAlgn="b">
                        <a:buNone/>
                      </a:pPr>
                      <a:r>
                        <a:rPr lang="ar-MA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الفصل 5 دراسات إسلامية الفقه و أصوله</a:t>
                      </a:r>
                    </a:p>
                  </a:txBody>
                  <a:tcPr marL="7620" marR="7620" marT="7620" marB="0" anchor="b"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614896893"/>
                  </a:ext>
                </a:extLst>
              </a:tr>
              <a:tr h="59216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6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LLIS5203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rtl="1" fontAlgn="b">
                        <a:buNone/>
                      </a:pPr>
                      <a:r>
                        <a:rPr lang="ar-MA" sz="16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مناهج التفسير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fr-FR" sz="16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6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LFIF3514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rtl="1" fontAlgn="b">
                        <a:buNone/>
                      </a:pPr>
                      <a:r>
                        <a:rPr lang="ar-MA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القواعد الفقهية و الأصولية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xmlns="" val="2550845058"/>
                  </a:ext>
                </a:extLst>
              </a:tr>
              <a:tr h="59216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6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LLIS5303</a:t>
                      </a:r>
                    </a:p>
                  </a:txBody>
                  <a:tcPr marL="7620" marR="7620" marT="7620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 fontAlgn="b">
                        <a:buNone/>
                      </a:pPr>
                      <a:r>
                        <a:rPr lang="ar-MA" sz="16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مناهج التفكير النقدي</a:t>
                      </a:r>
                    </a:p>
                  </a:txBody>
                  <a:tcPr marL="7620" marR="7620" marT="7620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fr-FR" sz="16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6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LFIF3524</a:t>
                      </a:r>
                    </a:p>
                  </a:txBody>
                  <a:tcPr marL="7620" marR="7620" marT="7620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 fontAlgn="b">
                        <a:buNone/>
                      </a:pPr>
                      <a:r>
                        <a:rPr lang="ar-MA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أصول الفتوى</a:t>
                      </a:r>
                    </a:p>
                  </a:txBody>
                  <a:tcPr marL="7620" marR="7620" marT="7620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807012665"/>
                  </a:ext>
                </a:extLst>
              </a:tr>
              <a:tr h="59216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6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LLIS5403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rtl="1" fontAlgn="b">
                        <a:buNone/>
                      </a:pPr>
                      <a:r>
                        <a:rPr lang="ar-MA" sz="16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مناهج الفرق الكلامية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fr-FR" sz="16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6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LFIF3534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rtl="1" fontAlgn="b">
                        <a:buNone/>
                      </a:pPr>
                      <a:r>
                        <a:rPr lang="ar-MA" sz="16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المعاملات المالية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xmlns="" val="849097640"/>
                  </a:ext>
                </a:extLst>
              </a:tr>
              <a:tr h="59216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6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LLIS5103</a:t>
                      </a:r>
                    </a:p>
                  </a:txBody>
                  <a:tcPr marL="7620" marR="7620" marT="7620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 fontAlgn="b">
                        <a:buNone/>
                      </a:pPr>
                      <a:r>
                        <a:rPr lang="ar-MA" sz="16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الاجتهاد المقاصدي </a:t>
                      </a:r>
                    </a:p>
                  </a:txBody>
                  <a:tcPr marL="7620" marR="7620" marT="7620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fr-FR" sz="16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6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LFIF3544</a:t>
                      </a:r>
                    </a:p>
                  </a:txBody>
                  <a:tcPr marL="7620" marR="7620" marT="7620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 fontAlgn="b">
                        <a:buNone/>
                      </a:pPr>
                      <a:r>
                        <a:rPr lang="ar-MA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مقاصد الشريعة</a:t>
                      </a:r>
                    </a:p>
                  </a:txBody>
                  <a:tcPr marL="7620" marR="7620" marT="7620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29933074"/>
                  </a:ext>
                </a:extLst>
              </a:tr>
              <a:tr h="59216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6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LLIS5503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rtl="1" fontAlgn="b">
                        <a:buNone/>
                      </a:pPr>
                      <a:r>
                        <a:rPr lang="ar-MA" sz="16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مهن التوثيق والقضاء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fr-FR" sz="16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6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LFIF3554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rtl="1" fontAlgn="b">
                        <a:buNone/>
                      </a:pPr>
                      <a:r>
                        <a:rPr lang="ar-MA" sz="16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فقه الأسرة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xmlns="" val="2129550129"/>
                  </a:ext>
                </a:extLst>
              </a:tr>
              <a:tr h="59216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6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LLIS5103</a:t>
                      </a:r>
                    </a:p>
                  </a:txBody>
                  <a:tcPr marL="7620" marR="7620" marT="7620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 fontAlgn="b">
                        <a:buNone/>
                      </a:pPr>
                      <a:r>
                        <a:rPr lang="ar-MA" sz="16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الاجتهاد المقاصدي </a:t>
                      </a:r>
                    </a:p>
                  </a:txBody>
                  <a:tcPr marL="7620" marR="7620" marT="7620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fr-FR" sz="16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6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LFIF3564</a:t>
                      </a:r>
                    </a:p>
                  </a:txBody>
                  <a:tcPr marL="7620" marR="7620" marT="7620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 fontAlgn="b">
                        <a:buNone/>
                      </a:pPr>
                      <a:r>
                        <a:rPr lang="ar-MA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فقه السيرة النبوية - السياسة الشرعية نموذجا</a:t>
                      </a:r>
                    </a:p>
                  </a:txBody>
                  <a:tcPr marL="7620" marR="7620" marT="7620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14514718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30040167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2995</TotalTime>
  <Words>1303</Words>
  <Application>Microsoft Office PowerPoint</Application>
  <PresentationFormat>Grand écran</PresentationFormat>
  <Paragraphs>545</Paragraphs>
  <Slides>18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18</vt:i4>
      </vt:variant>
    </vt:vector>
  </HeadingPairs>
  <TitlesOfParts>
    <vt:vector size="23" baseType="lpstr">
      <vt:lpstr>Arial</vt:lpstr>
      <vt:lpstr>Calibri</vt:lpstr>
      <vt:lpstr>Calibri Light</vt:lpstr>
      <vt:lpstr>Times New Roman</vt:lpstr>
      <vt:lpstr>Thème Office</vt:lpstr>
      <vt:lpstr>تفريغ وحدات النظام القديم في النظام الجديد للفصل الخامس من سلك الإجازة السنة الجامعية 2026/2025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>HP Inc.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شعبة الدراسات الإنجليزية</dc:title>
  <dc:creator>hp</dc:creator>
  <cp:lastModifiedBy>Dell</cp:lastModifiedBy>
  <cp:revision>418</cp:revision>
  <cp:lastPrinted>2023-10-23T12:12:27Z</cp:lastPrinted>
  <dcterms:created xsi:type="dcterms:W3CDTF">2023-10-02T11:42:52Z</dcterms:created>
  <dcterms:modified xsi:type="dcterms:W3CDTF">2025-10-28T10:20:12Z</dcterms:modified>
</cp:coreProperties>
</file>